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5" r:id="rId10"/>
    <p:sldId id="275" r:id="rId11"/>
    <p:sldId id="276" r:id="rId12"/>
    <p:sldId id="268" r:id="rId13"/>
    <p:sldId id="269" r:id="rId14"/>
    <p:sldId id="274" r:id="rId15"/>
    <p:sldId id="270" r:id="rId16"/>
    <p:sldId id="316" r:id="rId17"/>
    <p:sldId id="317" r:id="rId18"/>
    <p:sldId id="319" r:id="rId19"/>
    <p:sldId id="320" r:id="rId20"/>
    <p:sldId id="321" r:id="rId21"/>
    <p:sldId id="277" r:id="rId22"/>
    <p:sldId id="294" r:id="rId23"/>
    <p:sldId id="295" r:id="rId24"/>
    <p:sldId id="297" r:id="rId25"/>
    <p:sldId id="296" r:id="rId26"/>
    <p:sldId id="299" r:id="rId27"/>
    <p:sldId id="300" r:id="rId28"/>
    <p:sldId id="293" r:id="rId29"/>
    <p:sldId id="279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9" r:id="rId40"/>
    <p:sldId id="288" r:id="rId41"/>
    <p:sldId id="290" r:id="rId42"/>
    <p:sldId id="291" r:id="rId43"/>
    <p:sldId id="292" r:id="rId44"/>
    <p:sldId id="298" r:id="rId45"/>
    <p:sldId id="301" r:id="rId46"/>
    <p:sldId id="302" r:id="rId47"/>
    <p:sldId id="303" r:id="rId48"/>
    <p:sldId id="312" r:id="rId49"/>
    <p:sldId id="314" r:id="rId50"/>
    <p:sldId id="315" r:id="rId51"/>
    <p:sldId id="313" r:id="rId52"/>
    <p:sldId id="271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8" r:id="rId61"/>
    <p:sldId id="311" r:id="rId62"/>
    <p:sldId id="272" r:id="rId63"/>
    <p:sldId id="273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E"/>
    <a:srgbClr val="00B0B0"/>
    <a:srgbClr val="000000"/>
    <a:srgbClr val="7111FF"/>
    <a:srgbClr val="29434D"/>
    <a:srgbClr val="32577F"/>
    <a:srgbClr val="181717"/>
    <a:srgbClr val="327891"/>
    <a:srgbClr val="FF9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64841-7495-4E5F-B3E5-DA31D73445FF}" v="952" dt="2020-12-17T10:05:29.152"/>
    <p1510:client id="{5D5D0D08-F78C-4B9F-96B9-1250ED436677}" v="1629" dt="2020-12-17T14:50:40.342"/>
    <p1510:client id="{671A5EB7-87A1-4AA4-9591-44B71B3E1505}" v="5307" dt="2020-12-18T10:53:43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9A116-F051-4736-9365-3AB1B38280FB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721E4-6C02-44F3-89EA-BCF00105C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1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7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1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4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79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EE71F-3A48-4C8E-B066-2BB96449F9E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7CDB24-1346-4C94-A86E-CBB2AB71C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1" r="-1" b="13729"/>
          <a:stretch/>
        </p:blipFill>
        <p:spPr>
          <a:xfrm>
            <a:off x="1425287" y="42990"/>
            <a:ext cx="7142635" cy="5366424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그림 4" descr="실외, 도로, 거리, 표지판이(가) 표시된 사진&#10;&#10;자동 생성된 설명">
            <a:extLst>
              <a:ext uri="{FF2B5EF4-FFF2-40B4-BE49-F238E27FC236}">
                <a16:creationId xmlns:a16="http://schemas.microsoft.com/office/drawing/2014/main" id="{ED2D37A5-114B-4ED3-BC62-6E5A3CE18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3" r="30051" b="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CD823-E88C-40ED-8340-374DC624488F}"/>
              </a:ext>
            </a:extLst>
          </p:cNvPr>
          <p:cNvSpPr txBox="1"/>
          <p:nvPr/>
        </p:nvSpPr>
        <p:spPr>
          <a:xfrm>
            <a:off x="2214678" y="3394617"/>
            <a:ext cx="3179956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100" dirty="0">
                <a:solidFill>
                  <a:srgbClr val="00B0B0"/>
                </a:solidFill>
                <a:latin typeface="HYGothic-Extra"/>
                <a:ea typeface="HYGothic-Extra"/>
              </a:rPr>
              <a:t>자전거 여행 웹사이트</a:t>
            </a:r>
            <a:endParaRPr lang="ko-KR" altLang="en-US" sz="2100" dirty="0" err="1">
              <a:solidFill>
                <a:srgbClr val="00B0B0"/>
              </a:solidFill>
              <a:latin typeface="HYGothic-Extra"/>
              <a:ea typeface="HYGothic-Extr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869D2-0095-4ADA-9DA3-9139B644D013}"/>
              </a:ext>
            </a:extLst>
          </p:cNvPr>
          <p:cNvSpPr txBox="1"/>
          <p:nvPr/>
        </p:nvSpPr>
        <p:spPr>
          <a:xfrm>
            <a:off x="2218164" y="3834858"/>
            <a:ext cx="5252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3조 김현진,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박소라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, 안지환,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최벽문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Gothic-Extra"/>
                <a:ea typeface="HYGothic-Extra"/>
              </a:rPr>
              <a:t>최병대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3D54D1-345E-4BEB-B850-C898B9C2134D}"/>
              </a:ext>
            </a:extLst>
          </p:cNvPr>
          <p:cNvSpPr txBox="1"/>
          <p:nvPr/>
        </p:nvSpPr>
        <p:spPr>
          <a:xfrm>
            <a:off x="4701568" y="292663"/>
            <a:ext cx="412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DB 설계(루트)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889B2A9-5F98-425A-85C9-62D8C7B9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73" y="1145158"/>
            <a:ext cx="9471313" cy="52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3D54D1-345E-4BEB-B850-C898B9C2134D}"/>
              </a:ext>
            </a:extLst>
          </p:cNvPr>
          <p:cNvSpPr txBox="1"/>
          <p:nvPr/>
        </p:nvSpPr>
        <p:spPr>
          <a:xfrm>
            <a:off x="4060795" y="292663"/>
            <a:ext cx="49749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DB 설계(투어 &amp; 리뷰)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8831A99-0530-425C-B7CF-9A18E70E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32" y="967160"/>
            <a:ext cx="8683335" cy="57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150095" y="3603772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기간 및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역할</a:t>
            </a:r>
            <a:endParaRPr 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944EB-940C-4826-B99B-285F9E6F1A70}"/>
              </a:ext>
            </a:extLst>
          </p:cNvPr>
          <p:cNvSpPr txBox="1"/>
          <p:nvPr/>
        </p:nvSpPr>
        <p:spPr>
          <a:xfrm>
            <a:off x="5848364" y="4188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일정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역할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F544-FA5B-4820-AAB8-3AF6CE18E2DB}"/>
              </a:ext>
            </a:extLst>
          </p:cNvPr>
          <p:cNvSpPr txBox="1"/>
          <p:nvPr/>
        </p:nvSpPr>
        <p:spPr>
          <a:xfrm>
            <a:off x="5978675" y="2949632"/>
            <a:ext cx="10113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Malgun Gothic"/>
                <a:ea typeface="+mn-lt"/>
              </a:rPr>
              <a:t>03</a:t>
            </a:r>
            <a:endParaRPr lang="ko-KR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350949" y="1563570"/>
            <a:ext cx="4078429" cy="3541567"/>
          </a:xfrm>
          <a:prstGeom prst="triangle">
            <a:avLst/>
          </a:prstGeom>
          <a:noFill/>
          <a:ln w="5715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6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395868"/>
            <a:ext cx="1702421" cy="17024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CCC05-BAB7-4F8E-8D76-E1313C8E7B52}"/>
              </a:ext>
            </a:extLst>
          </p:cNvPr>
          <p:cNvSpPr txBox="1"/>
          <p:nvPr/>
        </p:nvSpPr>
        <p:spPr>
          <a:xfrm>
            <a:off x="4920636" y="482153"/>
            <a:ext cx="33566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프로젝트 기간</a:t>
            </a:r>
            <a:endParaRPr lang="ko-KR" sz="3200" b="1" dirty="0">
              <a:solidFill>
                <a:srgbClr val="7F7F7F"/>
              </a:solidFill>
              <a:ea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33589-49C0-47CA-B186-9D47FE3D4075}"/>
              </a:ext>
            </a:extLst>
          </p:cNvPr>
          <p:cNvCxnSpPr/>
          <p:nvPr/>
        </p:nvCxnSpPr>
        <p:spPr>
          <a:xfrm>
            <a:off x="0" y="4202084"/>
            <a:ext cx="12192000" cy="0"/>
          </a:xfrm>
          <a:prstGeom prst="line">
            <a:avLst/>
          </a:prstGeom>
          <a:ln w="381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2969976-4036-4059-ABE8-99E623180124}"/>
              </a:ext>
            </a:extLst>
          </p:cNvPr>
          <p:cNvCxnSpPr>
            <a:cxnSpLocks/>
          </p:cNvCxnSpPr>
          <p:nvPr/>
        </p:nvCxnSpPr>
        <p:spPr>
          <a:xfrm>
            <a:off x="498763" y="2018193"/>
            <a:ext cx="0" cy="2198717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7484B5-27DF-4D77-AF50-46AE5B5B3A3A}"/>
              </a:ext>
            </a:extLst>
          </p:cNvPr>
          <p:cNvSpPr txBox="1"/>
          <p:nvPr/>
        </p:nvSpPr>
        <p:spPr>
          <a:xfrm>
            <a:off x="1190691" y="2383109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20/11/10 ~ 20/11/16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F9B11E-EF4A-473D-BDDC-08E06966A6B3}"/>
              </a:ext>
            </a:extLst>
          </p:cNvPr>
          <p:cNvSpPr txBox="1"/>
          <p:nvPr/>
        </p:nvSpPr>
        <p:spPr>
          <a:xfrm>
            <a:off x="498763" y="2174558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4BAFF9-2526-4C0C-990B-D4901C864D16}"/>
              </a:ext>
            </a:extLst>
          </p:cNvPr>
          <p:cNvSpPr txBox="1"/>
          <p:nvPr/>
        </p:nvSpPr>
        <p:spPr>
          <a:xfrm>
            <a:off x="498763" y="2788817"/>
            <a:ext cx="31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구상 및 자료수집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설계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12A0F7-D7F3-4132-A74C-BA49E031932D}"/>
              </a:ext>
            </a:extLst>
          </p:cNvPr>
          <p:cNvCxnSpPr>
            <a:cxnSpLocks/>
          </p:cNvCxnSpPr>
          <p:nvPr/>
        </p:nvCxnSpPr>
        <p:spPr>
          <a:xfrm>
            <a:off x="882261" y="4192968"/>
            <a:ext cx="0" cy="1092604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6F64EA4-5D05-45B9-81EB-342E4FB9D7DB}"/>
              </a:ext>
            </a:extLst>
          </p:cNvPr>
          <p:cNvSpPr txBox="1"/>
          <p:nvPr/>
        </p:nvSpPr>
        <p:spPr>
          <a:xfrm>
            <a:off x="1592554" y="4556476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20/11/17 ~ 20/11/23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AB8B66-6E17-4A37-8E50-F8DDCCA5E9FA}"/>
              </a:ext>
            </a:extLst>
          </p:cNvPr>
          <p:cNvSpPr txBox="1"/>
          <p:nvPr/>
        </p:nvSpPr>
        <p:spPr>
          <a:xfrm>
            <a:off x="900626" y="4347925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89F2F7-A153-409B-BD9F-AC262A80AD20}"/>
              </a:ext>
            </a:extLst>
          </p:cNvPr>
          <p:cNvSpPr txBox="1"/>
          <p:nvPr/>
        </p:nvSpPr>
        <p:spPr>
          <a:xfrm>
            <a:off x="900626" y="4962184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Font-end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E338CEE-BB80-414E-B4A3-35E025C194CA}"/>
              </a:ext>
            </a:extLst>
          </p:cNvPr>
          <p:cNvCxnSpPr>
            <a:cxnSpLocks/>
          </p:cNvCxnSpPr>
          <p:nvPr/>
        </p:nvCxnSpPr>
        <p:spPr>
          <a:xfrm>
            <a:off x="3828167" y="3805079"/>
            <a:ext cx="0" cy="411831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BF101C3-4C79-4794-B244-35F96CAFCFF5}"/>
              </a:ext>
            </a:extLst>
          </p:cNvPr>
          <p:cNvSpPr txBox="1"/>
          <p:nvPr/>
        </p:nvSpPr>
        <p:spPr>
          <a:xfrm>
            <a:off x="4520095" y="3278068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20/11/24 ~ 20/11/30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821BA4-CD0A-41AE-9BCB-CB16D69B5E3A}"/>
              </a:ext>
            </a:extLst>
          </p:cNvPr>
          <p:cNvSpPr txBox="1"/>
          <p:nvPr/>
        </p:nvSpPr>
        <p:spPr>
          <a:xfrm>
            <a:off x="3828167" y="3069517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8A3329-5271-4099-9587-2B0D14BDE0E6}"/>
              </a:ext>
            </a:extLst>
          </p:cNvPr>
          <p:cNvSpPr txBox="1"/>
          <p:nvPr/>
        </p:nvSpPr>
        <p:spPr>
          <a:xfrm>
            <a:off x="3828167" y="3683776"/>
            <a:ext cx="329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Back-end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,Front-end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55D12A2-6333-49B5-93D2-C59B18352686}"/>
              </a:ext>
            </a:extLst>
          </p:cNvPr>
          <p:cNvCxnSpPr>
            <a:cxnSpLocks/>
          </p:cNvCxnSpPr>
          <p:nvPr/>
        </p:nvCxnSpPr>
        <p:spPr>
          <a:xfrm>
            <a:off x="5325506" y="4199860"/>
            <a:ext cx="0" cy="1092604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00A0189-96B8-47B2-A8E0-1022528F4A03}"/>
              </a:ext>
            </a:extLst>
          </p:cNvPr>
          <p:cNvSpPr txBox="1"/>
          <p:nvPr/>
        </p:nvSpPr>
        <p:spPr>
          <a:xfrm>
            <a:off x="6035799" y="4563368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20/12/01 ~ 20/12/07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F8B086-B508-480C-B4DA-66A8D24A1EF2}"/>
              </a:ext>
            </a:extLst>
          </p:cNvPr>
          <p:cNvSpPr txBox="1"/>
          <p:nvPr/>
        </p:nvSpPr>
        <p:spPr>
          <a:xfrm>
            <a:off x="5343871" y="4354817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296F30-2BB3-4D4E-B825-F1359B81BB1F}"/>
              </a:ext>
            </a:extLst>
          </p:cNvPr>
          <p:cNvSpPr txBox="1"/>
          <p:nvPr/>
        </p:nvSpPr>
        <p:spPr>
          <a:xfrm>
            <a:off x="5343871" y="4969076"/>
            <a:ext cx="32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Back-end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,Font-end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10DFC3E-E525-4175-BC44-AFB40CB40FCE}"/>
              </a:ext>
            </a:extLst>
          </p:cNvPr>
          <p:cNvCxnSpPr>
            <a:cxnSpLocks/>
          </p:cNvCxnSpPr>
          <p:nvPr/>
        </p:nvCxnSpPr>
        <p:spPr>
          <a:xfrm>
            <a:off x="8125681" y="1994251"/>
            <a:ext cx="0" cy="2198717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7D4E3C5-7B9E-49C7-9166-4D55FB2E497B}"/>
              </a:ext>
            </a:extLst>
          </p:cNvPr>
          <p:cNvSpPr txBox="1"/>
          <p:nvPr/>
        </p:nvSpPr>
        <p:spPr>
          <a:xfrm>
            <a:off x="8817609" y="218759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20/12/08 ~ 20/12/14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C47CA8D-1ADF-4848-9CC2-7D8939F19D9A}"/>
              </a:ext>
            </a:extLst>
          </p:cNvPr>
          <p:cNvSpPr txBox="1"/>
          <p:nvPr/>
        </p:nvSpPr>
        <p:spPr>
          <a:xfrm>
            <a:off x="8125681" y="197904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130A98E-6AB0-4663-AF13-D15B09FEB7CA}"/>
              </a:ext>
            </a:extLst>
          </p:cNvPr>
          <p:cNvSpPr txBox="1"/>
          <p:nvPr/>
        </p:nvSpPr>
        <p:spPr>
          <a:xfrm>
            <a:off x="8125681" y="2593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디버깅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1FC2042-0B68-4DA3-AD27-5B38F4602B5F}"/>
              </a:ext>
            </a:extLst>
          </p:cNvPr>
          <p:cNvCxnSpPr>
            <a:cxnSpLocks/>
          </p:cNvCxnSpPr>
          <p:nvPr/>
        </p:nvCxnSpPr>
        <p:spPr>
          <a:xfrm>
            <a:off x="9290987" y="4192968"/>
            <a:ext cx="0" cy="1092604"/>
          </a:xfrm>
          <a:prstGeom prst="line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383091A-CA30-4F04-BEBC-3A8670C92896}"/>
              </a:ext>
            </a:extLst>
          </p:cNvPr>
          <p:cNvSpPr txBox="1"/>
          <p:nvPr/>
        </p:nvSpPr>
        <p:spPr>
          <a:xfrm>
            <a:off x="10001280" y="4556476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20/12/15 ~ 20/12/22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16C6C8-244E-4E09-8F8A-C66DEC41E375}"/>
              </a:ext>
            </a:extLst>
          </p:cNvPr>
          <p:cNvSpPr txBox="1"/>
          <p:nvPr/>
        </p:nvSpPr>
        <p:spPr>
          <a:xfrm>
            <a:off x="9309352" y="4347925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주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34672A4-DFDB-439B-A4F1-77B325B8ED82}"/>
              </a:ext>
            </a:extLst>
          </p:cNvPr>
          <p:cNvSpPr txBox="1"/>
          <p:nvPr/>
        </p:nvSpPr>
        <p:spPr>
          <a:xfrm>
            <a:off x="9309352" y="496218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문서화 및 최종발표</a:t>
            </a:r>
          </a:p>
        </p:txBody>
      </p:sp>
      <p:pic>
        <p:nvPicPr>
          <p:cNvPr id="88" name="그래픽 87" descr="표식 단색으로 채워진">
            <a:extLst>
              <a:ext uri="{FF2B5EF4-FFF2-40B4-BE49-F238E27FC236}">
                <a16:creationId xmlns:a16="http://schemas.microsoft.com/office/drawing/2014/main" id="{870DC56C-3D1E-4E41-9E04-C317AA83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6008" y="3609002"/>
            <a:ext cx="689958" cy="689958"/>
          </a:xfrm>
          <a:prstGeom prst="rect">
            <a:avLst/>
          </a:prstGeom>
        </p:spPr>
      </p:pic>
      <p:pic>
        <p:nvPicPr>
          <p:cNvPr id="89" name="그래픽 88" descr="표식 단색으로 채워진">
            <a:extLst>
              <a:ext uri="{FF2B5EF4-FFF2-40B4-BE49-F238E27FC236}">
                <a16:creationId xmlns:a16="http://schemas.microsoft.com/office/drawing/2014/main" id="{135D48C3-211A-4950-AB57-25469AE3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59" y="1442545"/>
            <a:ext cx="689958" cy="68995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2FFFE81-46CE-4CC3-8E0B-F8D3F087878F}"/>
              </a:ext>
            </a:extLst>
          </p:cNvPr>
          <p:cNvSpPr txBox="1"/>
          <p:nvPr/>
        </p:nvSpPr>
        <p:spPr>
          <a:xfrm>
            <a:off x="624139" y="1532570"/>
            <a:ext cx="156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B0"/>
                </a:solidFill>
              </a:rPr>
              <a:t>Departure</a:t>
            </a:r>
            <a:endParaRPr lang="ko-KR" altLang="en-US" dirty="0">
              <a:solidFill>
                <a:srgbClr val="00B0B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002616-8747-4116-BB0B-24E34013C0AA}"/>
              </a:ext>
            </a:extLst>
          </p:cNvPr>
          <p:cNvSpPr txBox="1"/>
          <p:nvPr/>
        </p:nvSpPr>
        <p:spPr>
          <a:xfrm>
            <a:off x="9434728" y="3686912"/>
            <a:ext cx="156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B0"/>
                </a:solidFill>
              </a:rPr>
              <a:t>Arrive</a:t>
            </a:r>
            <a:endParaRPr lang="ko-KR" altLang="en-US" dirty="0">
              <a:solidFill>
                <a:srgbClr val="00B0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7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395868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407020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F9F547-C89E-43DE-8444-C0763A76B984}"/>
              </a:ext>
            </a:extLst>
          </p:cNvPr>
          <p:cNvCxnSpPr>
            <a:cxnSpLocks/>
          </p:cNvCxnSpPr>
          <p:nvPr/>
        </p:nvCxnSpPr>
        <p:spPr>
          <a:xfrm>
            <a:off x="563064" y="6648472"/>
            <a:ext cx="11179097" cy="37170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CCC05-BAB7-4F8E-8D76-E1313C8E7B52}"/>
              </a:ext>
            </a:extLst>
          </p:cNvPr>
          <p:cNvSpPr txBox="1"/>
          <p:nvPr/>
        </p:nvSpPr>
        <p:spPr>
          <a:xfrm>
            <a:off x="5240316" y="569045"/>
            <a:ext cx="2612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역할 분담</a:t>
            </a:r>
            <a:endParaRPr lang="ko-KR" sz="3200" b="1" dirty="0">
              <a:solidFill>
                <a:srgbClr val="7F7F7F"/>
              </a:solidFill>
              <a:ea typeface="맑은 고딕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BFD48C4-F80F-418A-B08F-249A90FD0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30" y="1454584"/>
            <a:ext cx="1406826" cy="174166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BEA95E9-63F6-4209-BAA5-6DD89E3E4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6" y="1454583"/>
            <a:ext cx="1406826" cy="17416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3E00E88-B732-4E05-9C29-FB89B5A937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62" y="1454582"/>
            <a:ext cx="1406826" cy="174166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BD11E3B-6628-4762-AA8A-4DBC570092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28" y="1454582"/>
            <a:ext cx="1406826" cy="174166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C74BDF0-2430-4723-93F5-40F477626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94" y="1454582"/>
            <a:ext cx="1406826" cy="1741661"/>
          </a:xfrm>
          <a:prstGeom prst="rect">
            <a:avLst/>
          </a:prstGeom>
        </p:spPr>
      </p:pic>
      <p:pic>
        <p:nvPicPr>
          <p:cNvPr id="56" name="그래픽 55" descr="사원증 단색으로 채워진">
            <a:extLst>
              <a:ext uri="{FF2B5EF4-FFF2-40B4-BE49-F238E27FC236}">
                <a16:creationId xmlns:a16="http://schemas.microsoft.com/office/drawing/2014/main" id="{6E7AF4C9-9177-4707-B7F8-5DA393141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9277" y="2679802"/>
            <a:ext cx="560515" cy="5605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B6EBDCA-B0F5-4E9F-9639-277A1A5B5A32}"/>
              </a:ext>
            </a:extLst>
          </p:cNvPr>
          <p:cNvSpPr txBox="1"/>
          <p:nvPr/>
        </p:nvSpPr>
        <p:spPr>
          <a:xfrm>
            <a:off x="1334461" y="346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김현진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35E6B8A-5BD1-4B00-8574-CCF26CA5C6B7}"/>
              </a:ext>
            </a:extLst>
          </p:cNvPr>
          <p:cNvCxnSpPr>
            <a:cxnSpLocks/>
          </p:cNvCxnSpPr>
          <p:nvPr/>
        </p:nvCxnSpPr>
        <p:spPr>
          <a:xfrm>
            <a:off x="927548" y="3944302"/>
            <a:ext cx="16909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D1DBBC-F240-4DE3-99F4-069C6501A122}"/>
              </a:ext>
            </a:extLst>
          </p:cNvPr>
          <p:cNvSpPr txBox="1"/>
          <p:nvPr/>
        </p:nvSpPr>
        <p:spPr>
          <a:xfrm>
            <a:off x="563064" y="4039384"/>
            <a:ext cx="25090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회원관리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후기게시판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메인화면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루트짜기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유지보수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동행검색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유지보수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유지보수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90FA5-FA00-4F74-86DF-43E2666CDE57}"/>
              </a:ext>
            </a:extLst>
          </p:cNvPr>
          <p:cNvSpPr txBox="1"/>
          <p:nvPr/>
        </p:nvSpPr>
        <p:spPr>
          <a:xfrm>
            <a:off x="3446289" y="346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박소라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F973F19-05C8-459D-880D-86F47B0B6173}"/>
              </a:ext>
            </a:extLst>
          </p:cNvPr>
          <p:cNvCxnSpPr>
            <a:cxnSpLocks/>
          </p:cNvCxnSpPr>
          <p:nvPr/>
        </p:nvCxnSpPr>
        <p:spPr>
          <a:xfrm>
            <a:off x="3039376" y="3944302"/>
            <a:ext cx="16909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E1DE640-EF3A-4135-B424-A6EEB384015F}"/>
              </a:ext>
            </a:extLst>
          </p:cNvPr>
          <p:cNvSpPr txBox="1"/>
          <p:nvPr/>
        </p:nvSpPr>
        <p:spPr>
          <a:xfrm>
            <a:off x="2944479" y="4039384"/>
            <a:ext cx="19698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동행검색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댓글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헤더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푸터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내모임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참여모임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저장된 루트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쪽지함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7F087C-9DE8-4217-A842-4938857A46C5}"/>
              </a:ext>
            </a:extLst>
          </p:cNvPr>
          <p:cNvSpPr txBox="1"/>
          <p:nvPr/>
        </p:nvSpPr>
        <p:spPr>
          <a:xfrm>
            <a:off x="5657418" y="346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안지환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6191633-1766-4495-BB58-734C1EC7C477}"/>
              </a:ext>
            </a:extLst>
          </p:cNvPr>
          <p:cNvCxnSpPr>
            <a:cxnSpLocks/>
          </p:cNvCxnSpPr>
          <p:nvPr/>
        </p:nvCxnSpPr>
        <p:spPr>
          <a:xfrm>
            <a:off x="5250505" y="3944302"/>
            <a:ext cx="16909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B3DB3C9-A062-4EC2-9DEE-58DEDFDA5041}"/>
              </a:ext>
            </a:extLst>
          </p:cNvPr>
          <p:cNvSpPr txBox="1"/>
          <p:nvPr/>
        </p:nvSpPr>
        <p:spPr>
          <a:xfrm>
            <a:off x="5075462" y="4039384"/>
            <a:ext cx="2130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후기게시판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허브 관리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622EAB-3732-45B9-979A-214F98C95C83}"/>
              </a:ext>
            </a:extLst>
          </p:cNvPr>
          <p:cNvSpPr txBox="1"/>
          <p:nvPr/>
        </p:nvSpPr>
        <p:spPr>
          <a:xfrm>
            <a:off x="7517724" y="346945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최벽문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조장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72C39E0-5E1A-4269-9C4E-7D63118182F2}"/>
              </a:ext>
            </a:extLst>
          </p:cNvPr>
          <p:cNvCxnSpPr>
            <a:cxnSpLocks/>
          </p:cNvCxnSpPr>
          <p:nvPr/>
        </p:nvCxnSpPr>
        <p:spPr>
          <a:xfrm>
            <a:off x="7413784" y="3944302"/>
            <a:ext cx="16909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72306B7-7322-46B1-8530-E6E05AD12FE0}"/>
              </a:ext>
            </a:extLst>
          </p:cNvPr>
          <p:cNvSpPr txBox="1"/>
          <p:nvPr/>
        </p:nvSpPr>
        <p:spPr>
          <a:xfrm>
            <a:off x="6829685" y="4039384"/>
            <a:ext cx="294824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회원관리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루트짜기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루트검색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내모임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참여모임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저장된 루트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쪽지함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Back-End,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경로 탐색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고도 차트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소켓 통신 설정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외부 이메일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핸들러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설정</a:t>
            </a:r>
          </a:p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804C84-FF93-4179-91E4-BD57A2FA9632}"/>
              </a:ext>
            </a:extLst>
          </p:cNvPr>
          <p:cNvSpPr txBox="1"/>
          <p:nvPr/>
        </p:nvSpPr>
        <p:spPr>
          <a:xfrm>
            <a:off x="9937420" y="3463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최병대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DED2FA8-2205-4CA0-8CBC-FFDFB273CDE9}"/>
              </a:ext>
            </a:extLst>
          </p:cNvPr>
          <p:cNvCxnSpPr>
            <a:cxnSpLocks/>
          </p:cNvCxnSpPr>
          <p:nvPr/>
        </p:nvCxnSpPr>
        <p:spPr>
          <a:xfrm>
            <a:off x="9530507" y="3944302"/>
            <a:ext cx="169098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5FC7C49-7ECB-4D7C-A007-4072F49EB7C9}"/>
              </a:ext>
            </a:extLst>
          </p:cNvPr>
          <p:cNvSpPr txBox="1"/>
          <p:nvPr/>
        </p:nvSpPr>
        <p:spPr>
          <a:xfrm>
            <a:off x="9252874" y="4039384"/>
            <a:ext cx="2335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허브 관리</a:t>
            </a:r>
          </a:p>
        </p:txBody>
      </p:sp>
    </p:spTree>
    <p:extLst>
      <p:ext uri="{BB962C8B-B14F-4D97-AF65-F5344CB8AC3E}">
        <p14:creationId xmlns:p14="http://schemas.microsoft.com/office/powerpoint/2010/main" val="230273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150095" y="3603772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구현 및 기능</a:t>
            </a:r>
            <a:endParaRPr 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944EB-940C-4826-B99B-285F9E6F1A70}"/>
              </a:ext>
            </a:extLst>
          </p:cNvPr>
          <p:cNvSpPr txBox="1"/>
          <p:nvPr/>
        </p:nvSpPr>
        <p:spPr>
          <a:xfrm>
            <a:off x="5978675" y="4188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사용자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F544-FA5B-4820-AAB8-3AF6CE18E2DB}"/>
              </a:ext>
            </a:extLst>
          </p:cNvPr>
          <p:cNvSpPr txBox="1"/>
          <p:nvPr/>
        </p:nvSpPr>
        <p:spPr>
          <a:xfrm>
            <a:off x="5978675" y="2949632"/>
            <a:ext cx="10113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Malgun Gothic"/>
                <a:ea typeface="+mn-lt"/>
              </a:rPr>
              <a:t>04</a:t>
            </a:r>
            <a:endParaRPr lang="ko-KR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350949" y="1563570"/>
            <a:ext cx="4078429" cy="3541567"/>
          </a:xfrm>
          <a:prstGeom prst="triangle">
            <a:avLst/>
          </a:prstGeom>
          <a:noFill/>
          <a:ln w="5715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9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392550" y="3343999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메인화면</a:t>
            </a:r>
            <a:endParaRPr lang="ko-KR" altLang="en-US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08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379741" y="668591"/>
            <a:ext cx="1073139" cy="646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547554" y="849906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Header</a:t>
            </a:r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6F17-23A8-4605-BC47-4DE717B6A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1496237"/>
            <a:ext cx="11694160" cy="945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7078ED-D31B-4760-A2C0-146AB39E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167848"/>
            <a:ext cx="11694160" cy="119620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D3346C-7547-48C7-9CAE-CF3D43772353}"/>
              </a:ext>
            </a:extLst>
          </p:cNvPr>
          <p:cNvSpPr/>
          <p:nvPr/>
        </p:nvSpPr>
        <p:spPr>
          <a:xfrm>
            <a:off x="379741" y="4326950"/>
            <a:ext cx="1073139" cy="646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1DB7AE-537B-425F-AF4C-BB0531C35FBC}"/>
              </a:ext>
            </a:extLst>
          </p:cNvPr>
          <p:cNvSpPr txBox="1"/>
          <p:nvPr/>
        </p:nvSpPr>
        <p:spPr>
          <a:xfrm>
            <a:off x="547554" y="4508265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Footer</a:t>
            </a:r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48432C9-59A2-491B-9837-716BAB57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14" y="2503804"/>
            <a:ext cx="1597466" cy="246947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F727AD-23B3-4AC8-B52C-857210945417}"/>
              </a:ext>
            </a:extLst>
          </p:cNvPr>
          <p:cNvSpPr/>
          <p:nvPr/>
        </p:nvSpPr>
        <p:spPr>
          <a:xfrm>
            <a:off x="8457565" y="2987186"/>
            <a:ext cx="1783772" cy="3463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31CD6-FBB6-4115-9CB4-14325508DFB2}"/>
              </a:ext>
            </a:extLst>
          </p:cNvPr>
          <p:cNvSpPr txBox="1"/>
          <p:nvPr/>
        </p:nvSpPr>
        <p:spPr>
          <a:xfrm>
            <a:off x="8664518" y="3046936"/>
            <a:ext cx="17907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로그인 후 표시 설정</a:t>
            </a:r>
            <a:endParaRPr lang="ko-KR" altLang="en-US" sz="10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3A642B-3BB7-476B-B5BF-D5A768D110B1}"/>
              </a:ext>
            </a:extLst>
          </p:cNvPr>
          <p:cNvSpPr/>
          <p:nvPr/>
        </p:nvSpPr>
        <p:spPr>
          <a:xfrm>
            <a:off x="8187354" y="4040544"/>
            <a:ext cx="1914063" cy="94599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ADBCD5-B5EB-4D35-AB71-76CD047BB669}"/>
              </a:ext>
            </a:extLst>
          </p:cNvPr>
          <p:cNvSpPr txBox="1"/>
          <p:nvPr/>
        </p:nvSpPr>
        <p:spPr>
          <a:xfrm>
            <a:off x="8385647" y="4221520"/>
            <a:ext cx="30635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ea typeface="맑은 고딕"/>
              </a:rPr>
              <a:t>로그아웃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ko-KR" altLang="en-US" sz="1200" dirty="0">
                <a:ea typeface="맑은 고딕"/>
              </a:rPr>
              <a:t>로그인 정보 삭제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통신 소켓 제거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241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실외, 나무, 자전거이(가) 표시된 사진&#10;&#10;자동 생성된 설명">
            <a:extLst>
              <a:ext uri="{FF2B5EF4-FFF2-40B4-BE49-F238E27FC236}">
                <a16:creationId xmlns:a16="http://schemas.microsoft.com/office/drawing/2014/main" id="{BD7C8D56-87E7-4B92-B75D-AC0AC3A6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485"/>
            <a:ext cx="12192000" cy="51991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0FD70D-267B-43F8-9A2F-A70BEEE063EC}"/>
              </a:ext>
            </a:extLst>
          </p:cNvPr>
          <p:cNvSpPr/>
          <p:nvPr/>
        </p:nvSpPr>
        <p:spPr>
          <a:xfrm>
            <a:off x="180278" y="664158"/>
            <a:ext cx="1073139" cy="646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0AFE3-AB37-46B5-B57D-A8CDADD3AD27}"/>
              </a:ext>
            </a:extLst>
          </p:cNvPr>
          <p:cNvSpPr txBox="1"/>
          <p:nvPr/>
        </p:nvSpPr>
        <p:spPr>
          <a:xfrm>
            <a:off x="350906" y="848825"/>
            <a:ext cx="306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Main1</a:t>
            </a:r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F6C67B-ADA8-4956-9400-4A5CE139260D}"/>
              </a:ext>
            </a:extLst>
          </p:cNvPr>
          <p:cNvSpPr/>
          <p:nvPr/>
        </p:nvSpPr>
        <p:spPr>
          <a:xfrm>
            <a:off x="2182499" y="5299863"/>
            <a:ext cx="1783772" cy="3463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5FA6A-077F-4035-A459-8FEAE93518F1}"/>
              </a:ext>
            </a:extLst>
          </p:cNvPr>
          <p:cNvSpPr txBox="1"/>
          <p:nvPr/>
        </p:nvSpPr>
        <p:spPr>
          <a:xfrm>
            <a:off x="2519142" y="5338451"/>
            <a:ext cx="17907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 err="1">
                <a:ea typeface="맑은 고딕"/>
              </a:rPr>
              <a:t>루트짜기로</a:t>
            </a:r>
            <a:r>
              <a:rPr lang="ko-KR" altLang="en-US" sz="1000" dirty="0">
                <a:ea typeface="맑은 고딕"/>
              </a:rPr>
              <a:t> 이동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24" name="그래픽 10" descr="커서 단색으로 채워진">
            <a:extLst>
              <a:ext uri="{FF2B5EF4-FFF2-40B4-BE49-F238E27FC236}">
                <a16:creationId xmlns:a16="http://schemas.microsoft.com/office/drawing/2014/main" id="{1D1F01DF-9970-4C5C-A97F-7B0A84E99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0000">
            <a:off x="2037448" y="5081166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8B9BB2-8A3D-4CF6-8156-611F0D41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812"/>
            <a:ext cx="12192000" cy="587118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0FD70D-267B-43F8-9A2F-A70BEEE063EC}"/>
              </a:ext>
            </a:extLst>
          </p:cNvPr>
          <p:cNvSpPr/>
          <p:nvPr/>
        </p:nvSpPr>
        <p:spPr>
          <a:xfrm>
            <a:off x="180278" y="664158"/>
            <a:ext cx="1073139" cy="646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0AFE3-AB37-46B5-B57D-A8CDADD3AD27}"/>
              </a:ext>
            </a:extLst>
          </p:cNvPr>
          <p:cNvSpPr txBox="1"/>
          <p:nvPr/>
        </p:nvSpPr>
        <p:spPr>
          <a:xfrm>
            <a:off x="350906" y="848825"/>
            <a:ext cx="306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Main2</a:t>
            </a:r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A2AF43B-67FA-4FBE-8D67-4534315B49E0}"/>
              </a:ext>
            </a:extLst>
          </p:cNvPr>
          <p:cNvSpPr/>
          <p:nvPr/>
        </p:nvSpPr>
        <p:spPr>
          <a:xfrm>
            <a:off x="8827138" y="2893636"/>
            <a:ext cx="2176141" cy="4308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256B9-607C-4F73-B2F0-7F1017BD308B}"/>
              </a:ext>
            </a:extLst>
          </p:cNvPr>
          <p:cNvSpPr txBox="1"/>
          <p:nvPr/>
        </p:nvSpPr>
        <p:spPr>
          <a:xfrm>
            <a:off x="8905703" y="2989019"/>
            <a:ext cx="246941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루트검색에서 지역별 검색 가능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714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>
            <a:extLst>
              <a:ext uri="{FF2B5EF4-FFF2-40B4-BE49-F238E27FC236}">
                <a16:creationId xmlns:a16="http://schemas.microsoft.com/office/drawing/2014/main" id="{16AB530C-FF91-40AC-ADCB-5055D37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83" y="-109785"/>
            <a:ext cx="3476625" cy="347662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52716A-040D-4DD5-B899-510BEFEC4AFA}"/>
              </a:ext>
            </a:extLst>
          </p:cNvPr>
          <p:cNvCxnSpPr/>
          <p:nvPr/>
        </p:nvCxnSpPr>
        <p:spPr>
          <a:xfrm flipH="1">
            <a:off x="6077414" y="1199453"/>
            <a:ext cx="1" cy="477062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D47ED-5855-4455-9D1A-A1E282B680BB}"/>
              </a:ext>
            </a:extLst>
          </p:cNvPr>
          <p:cNvSpPr txBox="1"/>
          <p:nvPr/>
        </p:nvSpPr>
        <p:spPr>
          <a:xfrm>
            <a:off x="3105382" y="1151828"/>
            <a:ext cx="29813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err="1">
                <a:solidFill>
                  <a:schemeClr val="bg2">
                    <a:lumMod val="50000"/>
                  </a:schemeClr>
                </a:solidFill>
                <a:latin typeface="Century Gothic"/>
                <a:ea typeface="맑은 고딕"/>
              </a:rPr>
              <a:t>Contents</a:t>
            </a:r>
            <a:endParaRPr lang="ko-KR" altLang="en-US" sz="4800" b="1">
              <a:solidFill>
                <a:schemeClr val="bg2">
                  <a:lumMod val="50000"/>
                </a:schemeClr>
              </a:solidFill>
              <a:latin typeface="Century Gothic"/>
              <a:ea typeface="맑은 고딕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910951-4271-4BC3-99D8-20D2655EDAF3}"/>
              </a:ext>
            </a:extLst>
          </p:cNvPr>
          <p:cNvSpPr/>
          <p:nvPr/>
        </p:nvSpPr>
        <p:spPr>
          <a:xfrm>
            <a:off x="6020032" y="2637728"/>
            <a:ext cx="133350" cy="133350"/>
          </a:xfrm>
          <a:prstGeom prst="ellipse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46F91-A861-4BE0-B2C1-E8537ADB7EC9}"/>
              </a:ext>
            </a:extLst>
          </p:cNvPr>
          <p:cNvSpPr txBox="1"/>
          <p:nvPr/>
        </p:nvSpPr>
        <p:spPr>
          <a:xfrm>
            <a:off x="6294670" y="2513903"/>
            <a:ext cx="106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01</a:t>
            </a:r>
            <a:r>
              <a:rPr 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개요</a:t>
            </a:r>
            <a:endParaRPr 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F6C8A-718C-4C7A-9D6B-A6AC576B8862}"/>
              </a:ext>
            </a:extLst>
          </p:cNvPr>
          <p:cNvSpPr txBox="1"/>
          <p:nvPr/>
        </p:nvSpPr>
        <p:spPr>
          <a:xfrm>
            <a:off x="6290836" y="280081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프로젝트 소개, 기획목적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구현목표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F7A1F4E-FE39-44A3-A813-E27D547965B7}"/>
              </a:ext>
            </a:extLst>
          </p:cNvPr>
          <p:cNvSpPr/>
          <p:nvPr/>
        </p:nvSpPr>
        <p:spPr>
          <a:xfrm>
            <a:off x="6020031" y="3566996"/>
            <a:ext cx="133350" cy="133350"/>
          </a:xfrm>
          <a:prstGeom prst="ellipse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47B473-3B32-40A9-BD45-5D0C0731DA6C}"/>
              </a:ext>
            </a:extLst>
          </p:cNvPr>
          <p:cNvSpPr txBox="1"/>
          <p:nvPr/>
        </p:nvSpPr>
        <p:spPr>
          <a:xfrm>
            <a:off x="6294669" y="3424586"/>
            <a:ext cx="2191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계획 및 설계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9B8472-236F-479E-BCD6-14AA26148E3B}"/>
              </a:ext>
            </a:extLst>
          </p:cNvPr>
          <p:cNvSpPr txBox="1"/>
          <p:nvPr/>
        </p:nvSpPr>
        <p:spPr>
          <a:xfrm>
            <a:off x="6290835" y="373008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유스케이스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개발환경, </a:t>
            </a:r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DB설계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8CBB0E-96E3-45FB-9D1D-EBEA6250E6CE}"/>
              </a:ext>
            </a:extLst>
          </p:cNvPr>
          <p:cNvSpPr/>
          <p:nvPr/>
        </p:nvSpPr>
        <p:spPr>
          <a:xfrm>
            <a:off x="6020031" y="4477679"/>
            <a:ext cx="133350" cy="133350"/>
          </a:xfrm>
          <a:prstGeom prst="ellipse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1E7920-B3C9-4FB7-BD40-798A6527446E}"/>
              </a:ext>
            </a:extLst>
          </p:cNvPr>
          <p:cNvSpPr txBox="1"/>
          <p:nvPr/>
        </p:nvSpPr>
        <p:spPr>
          <a:xfrm>
            <a:off x="6294669" y="4353854"/>
            <a:ext cx="265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03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진행기간&amp;역할</a:t>
            </a:r>
            <a:endParaRPr lang="ko-KR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108D01-145B-4392-A95D-D5B7A8317BD8}"/>
              </a:ext>
            </a:extLst>
          </p:cNvPr>
          <p:cNvSpPr txBox="1"/>
          <p:nvPr/>
        </p:nvSpPr>
        <p:spPr>
          <a:xfrm>
            <a:off x="6290835" y="464076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일정, 역할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BB0FFDD-1592-4C55-920A-F34AD00209D5}"/>
              </a:ext>
            </a:extLst>
          </p:cNvPr>
          <p:cNvSpPr/>
          <p:nvPr/>
        </p:nvSpPr>
        <p:spPr>
          <a:xfrm>
            <a:off x="6020031" y="5444117"/>
            <a:ext cx="133350" cy="133350"/>
          </a:xfrm>
          <a:prstGeom prst="ellipse">
            <a:avLst/>
          </a:prstGeom>
          <a:solidFill>
            <a:srgbClr val="00B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D895A8-7464-4052-AFAE-CE861F6E9772}"/>
              </a:ext>
            </a:extLst>
          </p:cNvPr>
          <p:cNvSpPr txBox="1"/>
          <p:nvPr/>
        </p:nvSpPr>
        <p:spPr>
          <a:xfrm>
            <a:off x="6294669" y="5320292"/>
            <a:ext cx="2321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04</a:t>
            </a:r>
            <a:r>
              <a:rPr lang="ko-KR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구현 및 기능</a:t>
            </a:r>
            <a:endParaRPr lang="ko-K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BDB0A5-1E36-4B4F-AA8E-B9546BD518A8}"/>
              </a:ext>
            </a:extLst>
          </p:cNvPr>
          <p:cNvSpPr txBox="1"/>
          <p:nvPr/>
        </p:nvSpPr>
        <p:spPr>
          <a:xfrm>
            <a:off x="6290835" y="5607204"/>
            <a:ext cx="326359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사용자, 관리자 페이지 구현 사항과 기능 소개 </a:t>
            </a:r>
          </a:p>
        </p:txBody>
      </p:sp>
    </p:spTree>
    <p:extLst>
      <p:ext uri="{BB962C8B-B14F-4D97-AF65-F5344CB8AC3E}">
        <p14:creationId xmlns:p14="http://schemas.microsoft.com/office/powerpoint/2010/main" val="3833353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0FD70D-267B-43F8-9A2F-A70BEEE063EC}"/>
              </a:ext>
            </a:extLst>
          </p:cNvPr>
          <p:cNvSpPr/>
          <p:nvPr/>
        </p:nvSpPr>
        <p:spPr>
          <a:xfrm>
            <a:off x="180278" y="664158"/>
            <a:ext cx="1073139" cy="64633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0AFE3-AB37-46B5-B57D-A8CDADD3AD27}"/>
              </a:ext>
            </a:extLst>
          </p:cNvPr>
          <p:cNvSpPr txBox="1"/>
          <p:nvPr/>
        </p:nvSpPr>
        <p:spPr>
          <a:xfrm>
            <a:off x="350906" y="848825"/>
            <a:ext cx="306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Main3</a:t>
            </a:r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3" name="그림 2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74840501-3764-4CB1-93E4-52FD4B1FA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439271"/>
            <a:ext cx="7861936" cy="62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392550" y="3343999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회원관리</a:t>
            </a:r>
            <a:endParaRPr lang="ko-KR" altLang="en-US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2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3F4B47-0ADB-4ED1-AC27-BCB559067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6" y="1094108"/>
            <a:ext cx="5278174" cy="5239787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A959DDF-B52E-4216-B8CE-BE17E55F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741" y="1094108"/>
            <a:ext cx="5314950" cy="318907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4650457" y="5138914"/>
            <a:ext cx="3177885" cy="14253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4848750" y="5319891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ea typeface="맑은 고딕"/>
              </a:rPr>
              <a:t>1. 회원가입</a:t>
            </a:r>
            <a:endParaRPr lang="ko-KR" altLang="en-US" sz="1200" b="1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a. 회원 정보 입력 폼을 적절하게 제공</a:t>
            </a:r>
            <a:endParaRPr lang="en-US" altLang="ko-KR" sz="120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b. 회원 정보 입력 여부 확인</a:t>
            </a:r>
            <a:endParaRPr lang="ko-KR" altLang="en-US" sz="1200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c. 회원 아이디 중복 검사</a:t>
            </a:r>
            <a:endParaRPr lang="ko-KR" altLang="en-US" sz="1200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d. 회원 이메일 중복 검사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932908-A5F2-4F76-B70C-4B1E8C5A68B7}"/>
              </a:ext>
            </a:extLst>
          </p:cNvPr>
          <p:cNvSpPr/>
          <p:nvPr/>
        </p:nvSpPr>
        <p:spPr>
          <a:xfrm>
            <a:off x="9698138" y="2051876"/>
            <a:ext cx="2208067" cy="113093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54980-AE54-4F03-B1C2-67F66785C38E}"/>
              </a:ext>
            </a:extLst>
          </p:cNvPr>
          <p:cNvSpPr txBox="1"/>
          <p:nvPr/>
        </p:nvSpPr>
        <p:spPr>
          <a:xfrm>
            <a:off x="9913749" y="2232853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ea typeface="맑은 고딕"/>
              </a:rPr>
              <a:t>2. 이메일 인증</a:t>
            </a:r>
            <a:endParaRPr lang="ko-KR" altLang="en-US" sz="1200" b="1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a. 이메일 인증 키 생성</a:t>
            </a:r>
            <a:endParaRPr lang="en-US" altLang="ko-KR" sz="120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b. 이메일 인증 기능</a:t>
            </a:r>
            <a:endParaRPr lang="ko-KR" altLang="en-US" sz="1200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c. 이메일 인증 확인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3" name="그래픽 10" descr="커서 단색으로 채워진">
            <a:extLst>
              <a:ext uri="{FF2B5EF4-FFF2-40B4-BE49-F238E27FC236}">
                <a16:creationId xmlns:a16="http://schemas.microsoft.com/office/drawing/2014/main" id="{49B01205-8D2C-41B2-AB43-25C18BE4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0000">
            <a:off x="7173664" y="3831119"/>
            <a:ext cx="412176" cy="37754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16FE01C-3374-4F08-9A2E-0EB33DA4D30C}"/>
              </a:ext>
            </a:extLst>
          </p:cNvPr>
          <p:cNvSpPr/>
          <p:nvPr/>
        </p:nvSpPr>
        <p:spPr>
          <a:xfrm>
            <a:off x="7400925" y="4231696"/>
            <a:ext cx="1783772" cy="3463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C2B32-79E7-42FC-B792-D925F12B8574}"/>
              </a:ext>
            </a:extLst>
          </p:cNvPr>
          <p:cNvSpPr txBox="1"/>
          <p:nvPr/>
        </p:nvSpPr>
        <p:spPr>
          <a:xfrm>
            <a:off x="7607878" y="4291446"/>
            <a:ext cx="17907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인증 후 로그인 가능</a:t>
            </a:r>
            <a:endParaRPr lang="ko-KR" altLang="en-US" sz="10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171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C645A0-EB81-49E6-ADC6-CF850D5D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741" y="901506"/>
            <a:ext cx="5314950" cy="3167307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EDFF4E33-3FCA-4C93-A7CB-BC5415A4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3" y="904096"/>
            <a:ext cx="4925290" cy="559533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4650457" y="5138914"/>
            <a:ext cx="2166049" cy="10380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4848750" y="5319891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ea typeface="맑은 고딕"/>
              </a:rPr>
              <a:t>3. 회원 정보 수정</a:t>
            </a:r>
            <a:endParaRPr lang="ko-KR" altLang="en-US" sz="1200" b="1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a. 기존 비밀번호 확인</a:t>
            </a:r>
            <a:endParaRPr lang="en-US" altLang="ko-KR" sz="120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b. 변경 정보 입력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932908-A5F2-4F76-B70C-4B1E8C5A68B7}"/>
              </a:ext>
            </a:extLst>
          </p:cNvPr>
          <p:cNvSpPr/>
          <p:nvPr/>
        </p:nvSpPr>
        <p:spPr>
          <a:xfrm>
            <a:off x="9845343" y="2259694"/>
            <a:ext cx="2208067" cy="9935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54980-AE54-4F03-B1C2-67F66785C38E}"/>
              </a:ext>
            </a:extLst>
          </p:cNvPr>
          <p:cNvSpPr txBox="1"/>
          <p:nvPr/>
        </p:nvSpPr>
        <p:spPr>
          <a:xfrm>
            <a:off x="10060954" y="2440671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ea typeface="맑은 고딕"/>
              </a:rPr>
              <a:t>4. 회원탈퇴</a:t>
            </a:r>
            <a:endParaRPr lang="ko-KR" altLang="en-US" sz="1200" b="1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a. 기존 비밀번호 확인</a:t>
            </a:r>
            <a:endParaRPr lang="en-US" altLang="ko-KR" sz="120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b. 회원 정보 삭제</a:t>
            </a: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3" name="그래픽 10" descr="커서 단색으로 채워진">
            <a:extLst>
              <a:ext uri="{FF2B5EF4-FFF2-40B4-BE49-F238E27FC236}">
                <a16:creationId xmlns:a16="http://schemas.microsoft.com/office/drawing/2014/main" id="{49B01205-8D2C-41B2-AB43-25C18BE4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0000">
            <a:off x="6558869" y="3424142"/>
            <a:ext cx="412176" cy="37754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16FE01C-3374-4F08-9A2E-0EB33DA4D30C}"/>
              </a:ext>
            </a:extLst>
          </p:cNvPr>
          <p:cNvSpPr/>
          <p:nvPr/>
        </p:nvSpPr>
        <p:spPr>
          <a:xfrm>
            <a:off x="6664902" y="3807401"/>
            <a:ext cx="1281545" cy="3463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C2B32-79E7-42FC-B792-D925F12B8574}"/>
              </a:ext>
            </a:extLst>
          </p:cNvPr>
          <p:cNvSpPr txBox="1"/>
          <p:nvPr/>
        </p:nvSpPr>
        <p:spPr>
          <a:xfrm>
            <a:off x="6707332" y="3884469"/>
            <a:ext cx="17907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체크 후 탈퇴 가능</a:t>
            </a:r>
            <a:endParaRPr lang="ko-KR" altLang="en-US" sz="10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690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36FD8F-C8EE-4291-8DC5-64AB0B5ED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26432" r="46244" b="15154"/>
          <a:stretch/>
        </p:blipFill>
        <p:spPr>
          <a:xfrm>
            <a:off x="6097916" y="2269424"/>
            <a:ext cx="5553248" cy="43472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A929A-D94F-44BB-83CE-0BA6A202C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12084" r="30476"/>
          <a:stretch/>
        </p:blipFill>
        <p:spPr>
          <a:xfrm>
            <a:off x="591414" y="623652"/>
            <a:ext cx="5044788" cy="599298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5150026" y="784232"/>
            <a:ext cx="3130908" cy="10380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5348319" y="965209"/>
            <a:ext cx="30635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5</a:t>
            </a:r>
            <a:r>
              <a:rPr lang="ko-KR" altLang="en-US" sz="1200" b="1" dirty="0">
                <a:ea typeface="맑은 고딕"/>
              </a:rPr>
              <a:t>. 회원 아이디 찾기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ko-KR" altLang="en-US" sz="1200" dirty="0">
                <a:ea typeface="맑은 고딕"/>
              </a:rPr>
              <a:t>회원 정보 검색으로 아이디 찾기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회원 아이디 가려서 일부만 표시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932908-A5F2-4F76-B70C-4B1E8C5A68B7}"/>
              </a:ext>
            </a:extLst>
          </p:cNvPr>
          <p:cNvSpPr/>
          <p:nvPr/>
        </p:nvSpPr>
        <p:spPr>
          <a:xfrm>
            <a:off x="9537922" y="4471170"/>
            <a:ext cx="2556055" cy="108392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54980-AE54-4F03-B1C2-67F66785C38E}"/>
              </a:ext>
            </a:extLst>
          </p:cNvPr>
          <p:cNvSpPr txBox="1"/>
          <p:nvPr/>
        </p:nvSpPr>
        <p:spPr>
          <a:xfrm>
            <a:off x="9710794" y="4622399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6. </a:t>
            </a:r>
            <a:r>
              <a:rPr lang="ko-KR" altLang="en-US" sz="1200" b="1" dirty="0">
                <a:ea typeface="맑은 고딕"/>
              </a:rPr>
              <a:t>회원 비밀번호 찾기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ko-KR" altLang="en-US" sz="1200" dirty="0">
                <a:ea typeface="맑은 고딕"/>
              </a:rPr>
              <a:t>회원 정보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임시 비밀번호 설정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ko-KR" altLang="en-US" sz="1200" dirty="0">
                <a:ea typeface="맑은 고딕"/>
              </a:rPr>
              <a:t>임시 비밀번호 이메일 전송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3" name="그래픽 10" descr="커서 단색으로 채워진">
            <a:extLst>
              <a:ext uri="{FF2B5EF4-FFF2-40B4-BE49-F238E27FC236}">
                <a16:creationId xmlns:a16="http://schemas.microsoft.com/office/drawing/2014/main" id="{49B01205-8D2C-41B2-AB43-25C18BE44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20000">
            <a:off x="3256648" y="6003289"/>
            <a:ext cx="412176" cy="3775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7B556F-C4AC-49E0-B840-A7F7C32D9C6F}"/>
              </a:ext>
            </a:extLst>
          </p:cNvPr>
          <p:cNvSpPr/>
          <p:nvPr/>
        </p:nvSpPr>
        <p:spPr>
          <a:xfrm>
            <a:off x="6553200" y="5620871"/>
            <a:ext cx="1679518" cy="301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86F1890-AA46-46FD-A73B-04C0DAC1A7C1}"/>
              </a:ext>
            </a:extLst>
          </p:cNvPr>
          <p:cNvCxnSpPr>
            <a:cxnSpLocks/>
          </p:cNvCxnSpPr>
          <p:nvPr/>
        </p:nvCxnSpPr>
        <p:spPr>
          <a:xfrm flipV="1">
            <a:off x="3429468" y="5767486"/>
            <a:ext cx="3123732" cy="38943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13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C8420F-254D-4D58-8155-9A8E84AFF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t="22171" r="27859"/>
          <a:stretch/>
        </p:blipFill>
        <p:spPr>
          <a:xfrm>
            <a:off x="412377" y="632322"/>
            <a:ext cx="5364740" cy="522961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5972E7C-EEE5-4CC4-9228-56657AEF1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8" t="21926" r="27085" b="-273"/>
          <a:stretch/>
        </p:blipFill>
        <p:spPr>
          <a:xfrm>
            <a:off x="6373215" y="1038651"/>
            <a:ext cx="5406408" cy="522961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4134563" y="589734"/>
            <a:ext cx="3285107" cy="166731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4596119" y="802834"/>
            <a:ext cx="30635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7.</a:t>
            </a:r>
            <a:r>
              <a:rPr lang="ko-KR" altLang="en-US" sz="1200" b="1" dirty="0">
                <a:ea typeface="맑은 고딕"/>
              </a:rPr>
              <a:t> 로그인</a:t>
            </a: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ko-KR" altLang="en-US" sz="1200" dirty="0">
                <a:ea typeface="맑은 고딕"/>
              </a:rPr>
              <a:t>로그인</a:t>
            </a: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회원 정보 확인</a:t>
            </a: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ko-KR" altLang="en-US" sz="1200" dirty="0">
                <a:ea typeface="맑은 고딕"/>
              </a:rPr>
              <a:t>이메일 인증 여부 확인</a:t>
            </a:r>
          </a:p>
          <a:p>
            <a:r>
              <a:rPr lang="en-US" altLang="ko-KR" sz="1200" dirty="0">
                <a:ea typeface="맑은 고딕"/>
              </a:rPr>
              <a:t>d. </a:t>
            </a:r>
            <a:r>
              <a:rPr lang="ko-KR" altLang="en-US" sz="1200" dirty="0">
                <a:ea typeface="맑은 고딕"/>
              </a:rPr>
              <a:t>회원 활동 정지 여부 확인</a:t>
            </a:r>
          </a:p>
          <a:p>
            <a:r>
              <a:rPr lang="en-US" altLang="ko-KR" sz="1200" dirty="0">
                <a:ea typeface="맑은 고딕"/>
              </a:rPr>
              <a:t>e. </a:t>
            </a:r>
            <a:r>
              <a:rPr lang="ko-KR" altLang="en-US" sz="1200" dirty="0">
                <a:ea typeface="맑은 고딕"/>
              </a:rPr>
              <a:t>로그 인 시 통신 소켓 연결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329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8958B84-5E05-4B49-B70A-A48EFE69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37" y="1140901"/>
            <a:ext cx="8348675" cy="464068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9395012" y="1723187"/>
            <a:ext cx="2268071" cy="69904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9571532" y="1842739"/>
            <a:ext cx="30635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ea typeface="맑은 고딕"/>
              </a:rPr>
              <a:t>관리자에게 문의하기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문의 사항 보내기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/>
            </a:pPr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086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B6E04D-48AA-4A65-911C-D46CE5C46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1" y="864262"/>
            <a:ext cx="11168578" cy="315728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2407804" y="4706659"/>
            <a:ext cx="2644588" cy="8935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2584324" y="4826211"/>
            <a:ext cx="30635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ea typeface="맑은 고딕"/>
              </a:rPr>
              <a:t>관리자에게 문의하기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문의 내역 리스트 </a:t>
            </a:r>
            <a:r>
              <a:rPr lang="en-US" altLang="ko-KR" sz="1200" dirty="0">
                <a:ea typeface="맑은 고딕"/>
              </a:rPr>
              <a:t>/ </a:t>
            </a:r>
            <a:r>
              <a:rPr lang="ko-KR" altLang="en-US" sz="1200" dirty="0">
                <a:ea typeface="맑은 고딕"/>
              </a:rPr>
              <a:t>내역 보기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ko-KR" altLang="en-US" sz="1200" dirty="0">
                <a:ea typeface="맑은 고딕"/>
              </a:rPr>
              <a:t>문의 내역 삭제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116D583-4C52-4A44-81C8-D5D5B97079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3941" r="29290" b="3340"/>
          <a:stretch/>
        </p:blipFill>
        <p:spPr>
          <a:xfrm>
            <a:off x="7092301" y="2758497"/>
            <a:ext cx="2886635" cy="34800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097FED-978F-47BD-8538-F1B69872291C}"/>
              </a:ext>
            </a:extLst>
          </p:cNvPr>
          <p:cNvSpPr/>
          <p:nvPr/>
        </p:nvSpPr>
        <p:spPr>
          <a:xfrm>
            <a:off x="6933397" y="2758497"/>
            <a:ext cx="3137647" cy="3570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0" descr="커서 단색으로 채워진">
            <a:extLst>
              <a:ext uri="{FF2B5EF4-FFF2-40B4-BE49-F238E27FC236}">
                <a16:creationId xmlns:a16="http://schemas.microsoft.com/office/drawing/2014/main" id="{A19497EF-B64A-4AF6-BF61-5AFA5AC0A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033644">
            <a:off x="5461966" y="2254133"/>
            <a:ext cx="412176" cy="377540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30C96F8-A71C-4D7A-BD86-5E408F634D5C}"/>
              </a:ext>
            </a:extLst>
          </p:cNvPr>
          <p:cNvCxnSpPr>
            <a:cxnSpLocks/>
          </p:cNvCxnSpPr>
          <p:nvPr/>
        </p:nvCxnSpPr>
        <p:spPr>
          <a:xfrm>
            <a:off x="5647910" y="2442902"/>
            <a:ext cx="1254914" cy="87404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8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392550" y="3343999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루트짜기</a:t>
            </a:r>
            <a:endParaRPr lang="ko-KR" altLang="en-US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2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9332433E-1134-47BF-A491-F6805D6C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4" y="1099599"/>
            <a:ext cx="10735541" cy="4520257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885834" y="5088946"/>
            <a:ext cx="3177885" cy="101311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084128" y="5269923"/>
            <a:ext cx="30635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ea typeface="맑은 고딕"/>
              </a:rPr>
              <a:t>1. </a:t>
            </a:r>
            <a:r>
              <a:rPr lang="ko-KR" altLang="en-US" sz="1200" b="1">
                <a:ea typeface="맑은 고딕"/>
              </a:rPr>
              <a:t>지도</a:t>
            </a:r>
            <a:r>
              <a:rPr lang="en-US" altLang="ko-KR" sz="1200" b="1" dirty="0">
                <a:ea typeface="맑은 고딕"/>
              </a:rPr>
              <a:t> </a:t>
            </a:r>
            <a:r>
              <a:rPr lang="ko-KR" altLang="en-US" sz="1200" b="1">
                <a:ea typeface="맑은 고딕"/>
              </a:rPr>
              <a:t>검색</a:t>
            </a:r>
            <a:endParaRPr lang="en-US" altLang="ko-KR" sz="1200" b="1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a. 키워드</a:t>
            </a:r>
            <a:r>
              <a:rPr lang="en-US" altLang="ko-KR" sz="1200" dirty="0">
                <a:ea typeface="맑은 고딕"/>
              </a:rPr>
              <a:t> </a:t>
            </a:r>
            <a:r>
              <a:rPr lang="ko-KR" altLang="en-US" sz="1200" dirty="0">
                <a:ea typeface="맑은 고딕"/>
              </a:rPr>
              <a:t>검색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>
                <a:ea typeface="맑은 고딕"/>
              </a:rPr>
              <a:t>b. 카테고리</a:t>
            </a:r>
            <a:r>
              <a:rPr lang="en-US" altLang="ko-KR" sz="1200" dirty="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검색</a:t>
            </a:r>
            <a:r>
              <a:rPr lang="en-US" altLang="ko-KR" sz="1200">
                <a:ea typeface="맑은 고딕"/>
              </a:rPr>
              <a:t>(</a:t>
            </a:r>
            <a:r>
              <a:rPr lang="ko-KR" altLang="en-US" sz="1200">
                <a:ea typeface="맑은 고딕"/>
              </a:rPr>
              <a:t>음식점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관광지</a:t>
            </a:r>
            <a:r>
              <a:rPr lang="en-US" altLang="ko-KR" sz="1200" dirty="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등</a:t>
            </a:r>
            <a:r>
              <a:rPr lang="en-US" altLang="ko-KR" sz="1200">
                <a:ea typeface="맑은 고딕"/>
              </a:rPr>
              <a:t>)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C69B61-1598-458E-8418-86DF9D077E1C}"/>
              </a:ext>
            </a:extLst>
          </p:cNvPr>
          <p:cNvSpPr/>
          <p:nvPr/>
        </p:nvSpPr>
        <p:spPr>
          <a:xfrm>
            <a:off x="1066800" y="1014845"/>
            <a:ext cx="2026226" cy="47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4EC7BFC-44CA-4F23-9DB9-4B7265892010}"/>
              </a:ext>
            </a:extLst>
          </p:cNvPr>
          <p:cNvSpPr/>
          <p:nvPr/>
        </p:nvSpPr>
        <p:spPr>
          <a:xfrm>
            <a:off x="2075582" y="1140400"/>
            <a:ext cx="597477" cy="3030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238C3-5F41-4DE4-8A3C-CFDF54231413}"/>
              </a:ext>
            </a:extLst>
          </p:cNvPr>
          <p:cNvSpPr txBox="1"/>
          <p:nvPr/>
        </p:nvSpPr>
        <p:spPr>
          <a:xfrm>
            <a:off x="2131003" y="1143866"/>
            <a:ext cx="47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1-a</a:t>
            </a:r>
            <a:endParaRPr lang="ko-KR" altLang="en-US" sz="1400" b="1" dirty="0">
              <a:solidFill>
                <a:srgbClr val="00B0B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5D71E2-ACB7-41F4-B5BA-E48956DC5BDB}"/>
              </a:ext>
            </a:extLst>
          </p:cNvPr>
          <p:cNvSpPr/>
          <p:nvPr/>
        </p:nvSpPr>
        <p:spPr>
          <a:xfrm>
            <a:off x="2309380" y="1763854"/>
            <a:ext cx="588817" cy="2770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C12DF-A9C1-40D2-9407-54261F2C130A}"/>
              </a:ext>
            </a:extLst>
          </p:cNvPr>
          <p:cNvSpPr txBox="1"/>
          <p:nvPr/>
        </p:nvSpPr>
        <p:spPr>
          <a:xfrm>
            <a:off x="2369127" y="1762991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1-b</a:t>
            </a:r>
            <a:endParaRPr lang="ko-KR" altLang="en-US" sz="1400">
              <a:solidFill>
                <a:srgbClr val="00B0B0"/>
              </a:solidFill>
            </a:endParaRPr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60000">
            <a:off x="497505" y="1337300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882740" y="3604992"/>
            <a:ext cx="10148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개요</a:t>
            </a:r>
            <a:endParaRPr 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944EB-940C-4826-B99B-285F9E6F1A70}"/>
              </a:ext>
            </a:extLst>
          </p:cNvPr>
          <p:cNvSpPr txBox="1"/>
          <p:nvPr/>
        </p:nvSpPr>
        <p:spPr>
          <a:xfrm>
            <a:off x="4943383" y="4203937"/>
            <a:ext cx="3311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프로젝트 소개, </a:t>
            </a:r>
            <a:r>
              <a:rPr lang="ko-KR" altLang="en-US" sz="14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기획목적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구현목표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F544-FA5B-4820-AAB8-3AF6CE18E2DB}"/>
              </a:ext>
            </a:extLst>
          </p:cNvPr>
          <p:cNvSpPr txBox="1"/>
          <p:nvPr/>
        </p:nvSpPr>
        <p:spPr>
          <a:xfrm>
            <a:off x="5978675" y="2949632"/>
            <a:ext cx="10113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Malgun Gothic"/>
                <a:ea typeface="+mn-lt"/>
              </a:rPr>
              <a:t>01</a:t>
            </a:r>
            <a:endParaRPr lang="ko-KR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350949" y="1563570"/>
            <a:ext cx="4078429" cy="3541567"/>
          </a:xfrm>
          <a:prstGeom prst="triangle">
            <a:avLst/>
          </a:prstGeom>
          <a:noFill/>
          <a:ln w="5715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8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8AC74A3E-5E75-4488-881C-5B0EF3BB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1167785"/>
            <a:ext cx="10856768" cy="452243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989743" y="5071627"/>
            <a:ext cx="3177885" cy="12209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231333" y="4906241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2. </a:t>
            </a:r>
            <a:r>
              <a:rPr lang="ko-KR" sz="1200" b="1">
                <a:ea typeface="+mn-lt"/>
                <a:cs typeface="+mn-lt"/>
              </a:rPr>
              <a:t>경로 </a:t>
            </a:r>
            <a:r>
              <a:rPr lang="ko-KR" altLang="en-US" sz="1200" b="1">
                <a:ea typeface="+mn-lt"/>
                <a:cs typeface="+mn-lt"/>
              </a:rPr>
              <a:t>탐색</a:t>
            </a:r>
            <a:endParaRPr lang="ko-KR" b="1"/>
          </a:p>
          <a:p>
            <a:r>
              <a:rPr lang="en-US" altLang="ko-KR" sz="1200">
                <a:ea typeface="+mn-lt"/>
                <a:cs typeface="+mn-lt"/>
              </a:rPr>
              <a:t>a. </a:t>
            </a:r>
            <a:r>
              <a:rPr lang="ko-KR" sz="1200">
                <a:ea typeface="+mn-lt"/>
                <a:cs typeface="+mn-lt"/>
              </a:rPr>
              <a:t>출발지 도착지 </a:t>
            </a:r>
            <a:r>
              <a:rPr lang="ko-KR" altLang="en-US" sz="1200">
                <a:ea typeface="+mn-lt"/>
                <a:cs typeface="+mn-lt"/>
              </a:rPr>
              <a:t>경유지</a:t>
            </a:r>
            <a:r>
              <a:rPr lang="ko-KR" sz="1200" dirty="0">
                <a:ea typeface="+mn-lt"/>
                <a:cs typeface="+mn-lt"/>
              </a:rPr>
              <a:t> </a:t>
            </a:r>
            <a:r>
              <a:rPr lang="ko-KR" altLang="en-US" sz="1200">
                <a:ea typeface="+mn-lt"/>
                <a:cs typeface="+mn-lt"/>
              </a:rPr>
              <a:t>지정</a:t>
            </a:r>
            <a:endParaRPr lang="ko-KR"/>
          </a:p>
          <a:p>
            <a:r>
              <a:rPr lang="ko-KR" altLang="en-US" sz="1200">
                <a:ea typeface="+mn-lt"/>
                <a:cs typeface="+mn-lt"/>
              </a:rPr>
              <a:t>b. 지점</a:t>
            </a:r>
            <a:r>
              <a:rPr lang="ko-KR" sz="1200">
                <a:ea typeface="+mn-lt"/>
                <a:cs typeface="+mn-lt"/>
              </a:rPr>
              <a:t> 간</a:t>
            </a:r>
            <a:r>
              <a:rPr lang="ko-KR" altLang="en-US" sz="1200">
                <a:ea typeface="+mn-lt"/>
                <a:cs typeface="+mn-lt"/>
              </a:rPr>
              <a:t> 경로</a:t>
            </a:r>
            <a:r>
              <a:rPr lang="ko-KR" sz="1200" dirty="0">
                <a:ea typeface="+mn-lt"/>
                <a:cs typeface="+mn-lt"/>
              </a:rPr>
              <a:t> 탐색</a:t>
            </a:r>
            <a:endParaRPr lang="ko-KR"/>
          </a:p>
          <a:p>
            <a:r>
              <a:rPr lang="en-US" altLang="ko-KR" sz="1200">
                <a:ea typeface="+mn-lt"/>
                <a:cs typeface="+mn-lt"/>
              </a:rPr>
              <a:t>c. </a:t>
            </a:r>
            <a:r>
              <a:rPr lang="ko-KR" sz="1200">
                <a:ea typeface="+mn-lt"/>
                <a:cs typeface="+mn-lt"/>
              </a:rPr>
              <a:t>경로 지리</a:t>
            </a:r>
            <a:r>
              <a:rPr lang="ko-KR" altLang="en-US" sz="1200" dirty="0">
                <a:ea typeface="+mn-lt"/>
                <a:cs typeface="+mn-lt"/>
              </a:rPr>
              <a:t> </a:t>
            </a:r>
            <a:r>
              <a:rPr lang="ko-KR" sz="1200" dirty="0">
                <a:ea typeface="+mn-lt"/>
                <a:cs typeface="+mn-lt"/>
              </a:rPr>
              <a:t>정보(거리</a:t>
            </a:r>
            <a:r>
              <a:rPr lang="en-US" altLang="ko-KR" sz="1200" dirty="0">
                <a:ea typeface="+mn-lt"/>
                <a:cs typeface="+mn-lt"/>
              </a:rPr>
              <a:t>,</a:t>
            </a:r>
            <a:r>
              <a:rPr lang="ko-KR" altLang="en-US" sz="1200" dirty="0">
                <a:ea typeface="+mn-lt"/>
                <a:cs typeface="+mn-lt"/>
              </a:rPr>
              <a:t> </a:t>
            </a:r>
            <a:r>
              <a:rPr lang="ko-KR" sz="1200" dirty="0">
                <a:ea typeface="+mn-lt"/>
                <a:cs typeface="+mn-lt"/>
              </a:rPr>
              <a:t>고도 등)</a:t>
            </a:r>
            <a:r>
              <a:rPr lang="ko-KR" altLang="en-US" sz="1200" dirty="0">
                <a:ea typeface="+mn-lt"/>
                <a:cs typeface="+mn-lt"/>
              </a:rPr>
              <a:t> </a:t>
            </a:r>
            <a:r>
              <a:rPr lang="ko-KR" sz="1200" dirty="0">
                <a:ea typeface="+mn-lt"/>
                <a:cs typeface="+mn-lt"/>
              </a:rPr>
              <a:t>제공</a:t>
            </a:r>
            <a:endParaRPr lang="en-US">
              <a:ea typeface="+mn-lt"/>
              <a:cs typeface="+mn-lt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C69B61-1598-458E-8418-86DF9D077E1C}"/>
              </a:ext>
            </a:extLst>
          </p:cNvPr>
          <p:cNvSpPr/>
          <p:nvPr/>
        </p:nvSpPr>
        <p:spPr>
          <a:xfrm>
            <a:off x="1066800" y="1014845"/>
            <a:ext cx="2026226" cy="47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4EC7BFC-44CA-4F23-9DB9-4B7265892010}"/>
              </a:ext>
            </a:extLst>
          </p:cNvPr>
          <p:cNvSpPr/>
          <p:nvPr/>
        </p:nvSpPr>
        <p:spPr>
          <a:xfrm>
            <a:off x="1694582" y="837332"/>
            <a:ext cx="597477" cy="3030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238C3-5F41-4DE4-8A3C-CFDF54231413}"/>
              </a:ext>
            </a:extLst>
          </p:cNvPr>
          <p:cNvSpPr txBox="1"/>
          <p:nvPr/>
        </p:nvSpPr>
        <p:spPr>
          <a:xfrm>
            <a:off x="1750003" y="840798"/>
            <a:ext cx="47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2-c</a:t>
            </a:r>
            <a:endParaRPr lang="ko-KR" altLang="en-US" sz="1400" b="1">
              <a:solidFill>
                <a:srgbClr val="00B0B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325ADC4-02E7-4E1A-BE81-410A65ABA6DE}"/>
              </a:ext>
            </a:extLst>
          </p:cNvPr>
          <p:cNvSpPr/>
          <p:nvPr/>
        </p:nvSpPr>
        <p:spPr>
          <a:xfrm>
            <a:off x="8405379" y="3452376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4E005-58B8-41C5-BEF3-74D2A4762711}"/>
              </a:ext>
            </a:extLst>
          </p:cNvPr>
          <p:cNvSpPr txBox="1"/>
          <p:nvPr/>
        </p:nvSpPr>
        <p:spPr>
          <a:xfrm>
            <a:off x="8456468" y="3477490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2-a</a:t>
            </a:r>
            <a:endParaRPr lang="ko-KR" altLang="en-US" sz="1400">
              <a:solidFill>
                <a:srgbClr val="00B0B0"/>
              </a:solidFill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6F7B7C-E542-4388-98CC-32E2D72E227A}"/>
              </a:ext>
            </a:extLst>
          </p:cNvPr>
          <p:cNvSpPr/>
          <p:nvPr/>
        </p:nvSpPr>
        <p:spPr>
          <a:xfrm>
            <a:off x="6024129" y="2794285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A0007-AA4B-44C5-BFC9-2F49599A94FC}"/>
              </a:ext>
            </a:extLst>
          </p:cNvPr>
          <p:cNvSpPr txBox="1"/>
          <p:nvPr/>
        </p:nvSpPr>
        <p:spPr>
          <a:xfrm>
            <a:off x="6075218" y="2819399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2-b</a:t>
            </a:r>
            <a:endParaRPr lang="ko-KR" altLang="en-US" sz="1400">
              <a:solidFill>
                <a:srgbClr val="00B0B0"/>
              </a:solidFill>
            </a:endParaRPr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60000">
            <a:off x="436891" y="1848186"/>
            <a:ext cx="412176" cy="37754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E98A810-5095-4DD5-9099-E88048FD73DE}"/>
              </a:ext>
            </a:extLst>
          </p:cNvPr>
          <p:cNvCxnSpPr/>
          <p:nvPr/>
        </p:nvCxnSpPr>
        <p:spPr>
          <a:xfrm flipV="1">
            <a:off x="5630141" y="2942358"/>
            <a:ext cx="360217" cy="4191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4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11EFF5F4-0A28-4770-BDED-F8C31555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1116724"/>
            <a:ext cx="10856768" cy="453795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007061" y="5019673"/>
            <a:ext cx="3177885" cy="12209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248651" y="4854287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3. 위치정보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+mn-lt"/>
                <a:cs typeface="+mn-lt"/>
              </a:rPr>
              <a:t>a. 음식점, 관광지 등 부대 정보 제공</a:t>
            </a:r>
            <a:endParaRPr lang="ko-KR" altLang="en-US" sz="1200">
              <a:ea typeface="맑은 고딕"/>
            </a:endParaRPr>
          </a:p>
          <a:p>
            <a:r>
              <a:rPr lang="ko-KR" altLang="en-US" sz="1200">
                <a:ea typeface="+mn-lt"/>
                <a:cs typeface="+mn-lt"/>
              </a:rPr>
              <a:t>b. 부대 정보 위치 저장 및 표시</a:t>
            </a:r>
            <a:endParaRPr lang="ko-KR" sz="1200">
              <a:ea typeface="맑은 고딕"/>
            </a:endParaRPr>
          </a:p>
          <a:p>
            <a:r>
              <a:rPr lang="en-US" altLang="ko-KR" sz="1200">
                <a:ea typeface="+mn-lt"/>
                <a:cs typeface="+mn-lt"/>
              </a:rPr>
              <a:t>c. 장소 별 카카오 플레이스 링크 제공</a:t>
            </a:r>
          </a:p>
          <a:p>
            <a:endParaRPr lang="ko-KR" altLang="en-US" sz="1200" b="1" dirty="0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C69B61-1598-458E-8418-86DF9D077E1C}"/>
              </a:ext>
            </a:extLst>
          </p:cNvPr>
          <p:cNvSpPr/>
          <p:nvPr/>
        </p:nvSpPr>
        <p:spPr>
          <a:xfrm>
            <a:off x="1066800" y="1014845"/>
            <a:ext cx="2104157" cy="47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4EC7BFC-44CA-4F23-9DB9-4B7265892010}"/>
              </a:ext>
            </a:extLst>
          </p:cNvPr>
          <p:cNvSpPr/>
          <p:nvPr/>
        </p:nvSpPr>
        <p:spPr>
          <a:xfrm>
            <a:off x="3781423" y="941241"/>
            <a:ext cx="2372590" cy="6147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238C3-5F41-4DE4-8A3C-CFDF54231413}"/>
              </a:ext>
            </a:extLst>
          </p:cNvPr>
          <p:cNvSpPr txBox="1"/>
          <p:nvPr/>
        </p:nvSpPr>
        <p:spPr>
          <a:xfrm>
            <a:off x="3836844" y="1013980"/>
            <a:ext cx="23362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3-b</a:t>
            </a:r>
          </a:p>
          <a:p>
            <a:r>
              <a:rPr lang="ko-KR" altLang="en-US" sz="1000">
                <a:ea typeface="맑은 고딕"/>
              </a:rPr>
              <a:t>각 카테고리마다 최대 5개 저장 가능</a:t>
            </a:r>
            <a:endParaRPr lang="ko-KR" altLang="en-US" sz="1000" dirty="0">
              <a:ea typeface="맑은 고딕"/>
            </a:endParaRPr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60000">
            <a:off x="436891" y="2220527"/>
            <a:ext cx="412176" cy="37754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661DCCC-5B36-4780-8664-AE96496BE838}"/>
              </a:ext>
            </a:extLst>
          </p:cNvPr>
          <p:cNvSpPr/>
          <p:nvPr/>
        </p:nvSpPr>
        <p:spPr>
          <a:xfrm>
            <a:off x="8872104" y="2442292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D165DB83-5CA9-4D3B-B343-ACEB082D1EDA}"/>
              </a:ext>
            </a:extLst>
          </p:cNvPr>
          <p:cNvSpPr txBox="1"/>
          <p:nvPr/>
        </p:nvSpPr>
        <p:spPr>
          <a:xfrm>
            <a:off x="8923193" y="2467406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3-a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527E9C9-42F8-4C6F-87E1-0A53DB4DCE57}"/>
              </a:ext>
            </a:extLst>
          </p:cNvPr>
          <p:cNvCxnSpPr>
            <a:cxnSpLocks/>
          </p:cNvCxnSpPr>
          <p:nvPr/>
        </p:nvCxnSpPr>
        <p:spPr>
          <a:xfrm flipV="1">
            <a:off x="3110778" y="1272453"/>
            <a:ext cx="665018" cy="44247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7E53718-40A2-4352-A628-247C32822A68}"/>
              </a:ext>
            </a:extLst>
          </p:cNvPr>
          <p:cNvCxnSpPr>
            <a:cxnSpLocks/>
          </p:cNvCxnSpPr>
          <p:nvPr/>
        </p:nvCxnSpPr>
        <p:spPr>
          <a:xfrm flipV="1">
            <a:off x="9224095" y="2986953"/>
            <a:ext cx="898813" cy="30393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B17EA33-C9AB-4AE2-9452-1323B970AFD1}"/>
              </a:ext>
            </a:extLst>
          </p:cNvPr>
          <p:cNvSpPr/>
          <p:nvPr/>
        </p:nvSpPr>
        <p:spPr>
          <a:xfrm>
            <a:off x="9434944" y="4061541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F6FC778B-C3A3-4425-BC64-63B274E3CA13}"/>
              </a:ext>
            </a:extLst>
          </p:cNvPr>
          <p:cNvSpPr txBox="1"/>
          <p:nvPr/>
        </p:nvSpPr>
        <p:spPr>
          <a:xfrm>
            <a:off x="9486033" y="4086655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3-b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A1BF4A-1740-4310-86AF-51DA6E251004}"/>
              </a:ext>
            </a:extLst>
          </p:cNvPr>
          <p:cNvSpPr/>
          <p:nvPr/>
        </p:nvSpPr>
        <p:spPr>
          <a:xfrm>
            <a:off x="10144990" y="2814633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A9D0F7DF-02BD-47B6-9DCC-10302776C2AC}"/>
              </a:ext>
            </a:extLst>
          </p:cNvPr>
          <p:cNvSpPr txBox="1"/>
          <p:nvPr/>
        </p:nvSpPr>
        <p:spPr>
          <a:xfrm>
            <a:off x="10196079" y="2839747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3-c</a:t>
            </a:r>
          </a:p>
        </p:txBody>
      </p:sp>
    </p:spTree>
    <p:extLst>
      <p:ext uri="{BB962C8B-B14F-4D97-AF65-F5344CB8AC3E}">
        <p14:creationId xmlns:p14="http://schemas.microsoft.com/office/powerpoint/2010/main" val="1524382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AEF413DD-CC02-4D35-AE83-26E18DE7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" y="1090747"/>
            <a:ext cx="10882745" cy="453795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946447" y="4855150"/>
            <a:ext cx="3177885" cy="13767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196696" y="4698423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4. 루트 저장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+mn-lt"/>
                <a:cs typeface="+mn-lt"/>
              </a:rPr>
              <a:t>a. 루트 카테고리 기능 제공</a:t>
            </a:r>
            <a:endParaRPr lang="ko-KR" altLang="en-US" sz="1200">
              <a:ea typeface="맑은 고딕"/>
            </a:endParaRPr>
          </a:p>
          <a:p>
            <a:r>
              <a:rPr lang="ko-KR" altLang="en-US" sz="1200">
                <a:ea typeface="+mn-lt"/>
                <a:cs typeface="+mn-lt"/>
              </a:rPr>
              <a:t>b. 카테고리 추가 기능</a:t>
            </a:r>
            <a:endParaRPr lang="ko-KR" sz="1200">
              <a:ea typeface="맑은 고딕"/>
            </a:endParaRPr>
          </a:p>
          <a:p>
            <a:r>
              <a:rPr lang="en-US" altLang="ko-KR" sz="1200">
                <a:ea typeface="+mn-lt"/>
                <a:cs typeface="+mn-lt"/>
              </a:rPr>
              <a:t>c. 루트 저장 기능</a:t>
            </a:r>
          </a:p>
          <a:p>
            <a:r>
              <a:rPr lang="en-US" altLang="ko-KR" sz="1200">
                <a:ea typeface="맑은 고딕"/>
              </a:rPr>
              <a:t>d. 루트 비공개/공개 여부 설정 가능</a:t>
            </a:r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C69B61-1598-458E-8418-86DF9D077E1C}"/>
              </a:ext>
            </a:extLst>
          </p:cNvPr>
          <p:cNvSpPr/>
          <p:nvPr/>
        </p:nvSpPr>
        <p:spPr>
          <a:xfrm>
            <a:off x="1066800" y="1014845"/>
            <a:ext cx="2104157" cy="474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60000">
            <a:off x="445550" y="2558232"/>
            <a:ext cx="412176" cy="37754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661DCCC-5B36-4780-8664-AE96496BE838}"/>
              </a:ext>
            </a:extLst>
          </p:cNvPr>
          <p:cNvSpPr/>
          <p:nvPr/>
        </p:nvSpPr>
        <p:spPr>
          <a:xfrm>
            <a:off x="2473036" y="1507111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D165DB83-5CA9-4D3B-B343-ACEB082D1EDA}"/>
              </a:ext>
            </a:extLst>
          </p:cNvPr>
          <p:cNvSpPr txBox="1"/>
          <p:nvPr/>
        </p:nvSpPr>
        <p:spPr>
          <a:xfrm>
            <a:off x="2524125" y="1532225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4-a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B17EA33-C9AB-4AE2-9452-1323B970AFD1}"/>
              </a:ext>
            </a:extLst>
          </p:cNvPr>
          <p:cNvSpPr/>
          <p:nvPr/>
        </p:nvSpPr>
        <p:spPr>
          <a:xfrm>
            <a:off x="3364922" y="1957382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F6FC778B-C3A3-4425-BC64-63B274E3CA13}"/>
              </a:ext>
            </a:extLst>
          </p:cNvPr>
          <p:cNvSpPr txBox="1"/>
          <p:nvPr/>
        </p:nvSpPr>
        <p:spPr>
          <a:xfrm>
            <a:off x="3416011" y="1982496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4-b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4DE399-7F46-4D13-993E-F657B9AA49BE}"/>
              </a:ext>
            </a:extLst>
          </p:cNvPr>
          <p:cNvCxnSpPr/>
          <p:nvPr/>
        </p:nvCxnSpPr>
        <p:spPr>
          <a:xfrm>
            <a:off x="2279073" y="2131868"/>
            <a:ext cx="1087581" cy="51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CBBFEF-5E62-440A-B62E-860929F1EA4A}"/>
              </a:ext>
            </a:extLst>
          </p:cNvPr>
          <p:cNvSpPr/>
          <p:nvPr/>
        </p:nvSpPr>
        <p:spPr>
          <a:xfrm>
            <a:off x="1209674" y="2179492"/>
            <a:ext cx="1220931" cy="1558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25DC6C-711E-4BDD-9ED3-5DB24C9D6891}"/>
              </a:ext>
            </a:extLst>
          </p:cNvPr>
          <p:cNvSpPr/>
          <p:nvPr/>
        </p:nvSpPr>
        <p:spPr>
          <a:xfrm>
            <a:off x="1081953" y="4637372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303BCEFB-92EE-44BA-86BA-BD84BA0CF4CD}"/>
              </a:ext>
            </a:extLst>
          </p:cNvPr>
          <p:cNvSpPr txBox="1"/>
          <p:nvPr/>
        </p:nvSpPr>
        <p:spPr>
          <a:xfrm>
            <a:off x="1133042" y="4662486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4-d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02AD54-EFF9-4D23-AFF8-4A0EDC1074DE}"/>
              </a:ext>
            </a:extLst>
          </p:cNvPr>
          <p:cNvSpPr/>
          <p:nvPr/>
        </p:nvSpPr>
        <p:spPr>
          <a:xfrm>
            <a:off x="2074717" y="3749814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74BD078F-C5AA-4B3D-BD8F-56ABAE963220}"/>
              </a:ext>
            </a:extLst>
          </p:cNvPr>
          <p:cNvSpPr txBox="1"/>
          <p:nvPr/>
        </p:nvSpPr>
        <p:spPr>
          <a:xfrm>
            <a:off x="2125806" y="3774928"/>
            <a:ext cx="483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4-c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2D4B88C-7515-490B-9950-4E6E2DD2A891}"/>
              </a:ext>
            </a:extLst>
          </p:cNvPr>
          <p:cNvCxnSpPr>
            <a:cxnSpLocks/>
          </p:cNvCxnSpPr>
          <p:nvPr/>
        </p:nvCxnSpPr>
        <p:spPr>
          <a:xfrm flipH="1">
            <a:off x="1394113" y="2335790"/>
            <a:ext cx="3464" cy="2256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E1DE9D-60DD-4A1A-B827-1162565FDC4F}"/>
              </a:ext>
            </a:extLst>
          </p:cNvPr>
          <p:cNvSpPr/>
          <p:nvPr/>
        </p:nvSpPr>
        <p:spPr>
          <a:xfrm>
            <a:off x="3002106" y="646832"/>
            <a:ext cx="2372590" cy="5801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89414-B128-4235-A75F-E93A108E170D}"/>
              </a:ext>
            </a:extLst>
          </p:cNvPr>
          <p:cNvSpPr txBox="1"/>
          <p:nvPr/>
        </p:nvSpPr>
        <p:spPr>
          <a:xfrm>
            <a:off x="3044537" y="420832"/>
            <a:ext cx="306358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000" dirty="0">
              <a:ea typeface="맑은 고딕"/>
            </a:endParaRPr>
          </a:p>
          <a:p>
            <a:r>
              <a:rPr lang="en-US" altLang="ko-KR" sz="1000">
                <a:ea typeface="+mn-lt"/>
                <a:cs typeface="+mn-lt"/>
              </a:rPr>
              <a:t>비회원에게는 창이 노출되지 않으며,</a:t>
            </a:r>
          </a:p>
          <a:p>
            <a:r>
              <a:rPr lang="en-US" altLang="ko-KR" sz="1000">
                <a:ea typeface="+mn-lt"/>
                <a:cs typeface="+mn-lt"/>
              </a:rPr>
              <a:t>로그인, 회원가입 버튼 생성</a:t>
            </a:r>
            <a:endParaRPr lang="en-US" altLang="ko-KR" sz="1000" dirty="0">
              <a:ea typeface="+mn-lt"/>
              <a:cs typeface="+mn-lt"/>
            </a:endParaRP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821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E9BE021-D739-4FD5-863B-1451EB35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7" y="844651"/>
            <a:ext cx="10891404" cy="483099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946447" y="4855150"/>
            <a:ext cx="3177885" cy="10737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196696" y="4698423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5. 루트짜기 이용 가이드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처음 이용하는 사용자를 위해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    루트짜기 이용 가이드를 보여줌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60000">
            <a:off x="419573" y="3069118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392550" y="3343999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루트검색</a:t>
            </a:r>
            <a:endParaRPr lang="ko-KR" altLang="en-US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0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0A752DB9-5C04-477E-A10F-1D319400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5" y="1297383"/>
            <a:ext cx="6631131" cy="549282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233" y="-552861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344293" y="293323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894492" y="3097355"/>
            <a:ext cx="3452704" cy="10737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132249" y="2940628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1. 루트 검색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공개된 루트 검색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b. 루트 제목, 자성자, 지역 기준 검색 가능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4" name="그림 9">
            <a:extLst>
              <a:ext uri="{FF2B5EF4-FFF2-40B4-BE49-F238E27FC236}">
                <a16:creationId xmlns:a16="http://schemas.microsoft.com/office/drawing/2014/main" id="{6A2F76CD-2551-49DE-AF47-E4BAE8F57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" b="89740"/>
          <a:stretch/>
        </p:blipFill>
        <p:spPr>
          <a:xfrm>
            <a:off x="533400" y="460298"/>
            <a:ext cx="6587840" cy="92713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532BC3-ACD0-439A-9F95-F58FD47B6D6F}"/>
              </a:ext>
            </a:extLst>
          </p:cNvPr>
          <p:cNvSpPr/>
          <p:nvPr/>
        </p:nvSpPr>
        <p:spPr>
          <a:xfrm>
            <a:off x="7426036" y="1524427"/>
            <a:ext cx="1801089" cy="3983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90F872-CA47-4CD5-8A41-9CD3F21BF84A}"/>
              </a:ext>
            </a:extLst>
          </p:cNvPr>
          <p:cNvSpPr txBox="1"/>
          <p:nvPr/>
        </p:nvSpPr>
        <p:spPr>
          <a:xfrm>
            <a:off x="7495309" y="1615785"/>
            <a:ext cx="19119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최신순, 평점순 검색 가능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BA9BFF-7326-47D3-897A-3996D99108BF}"/>
              </a:ext>
            </a:extLst>
          </p:cNvPr>
          <p:cNvCxnSpPr/>
          <p:nvPr/>
        </p:nvCxnSpPr>
        <p:spPr>
          <a:xfrm>
            <a:off x="7006937" y="1716231"/>
            <a:ext cx="377536" cy="51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3" y="-552861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344293" y="293323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128288" y="2196811"/>
            <a:ext cx="3452704" cy="2537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366045" y="2040084"/>
            <a:ext cx="306358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2. 루트 저장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원하는 루트 개인 회원 별 저장 가능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r>
              <a:rPr lang="en-US" sz="1200" b="1">
                <a:latin typeface="Malgun Gothic"/>
                <a:ea typeface="Malgun Gothic"/>
              </a:rPr>
              <a:t>3. </a:t>
            </a:r>
            <a:r>
              <a:rPr lang="ko-KR" altLang="en-US" sz="1200" b="1">
                <a:latin typeface="Malgun Gothic"/>
                <a:ea typeface="Malgun Gothic"/>
              </a:rPr>
              <a:t>루트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>
                <a:latin typeface="Malgun Gothic"/>
                <a:ea typeface="Malgun Gothic"/>
              </a:rPr>
              <a:t>관리</a:t>
            </a:r>
            <a:r>
              <a:rPr lang="en-US" altLang="ko-KR" sz="1200" b="1">
                <a:latin typeface="Malgun Gothic"/>
                <a:ea typeface="Malgun Gothic"/>
              </a:rPr>
              <a:t>(작성자 기준)</a:t>
            </a:r>
            <a:endParaRPr lang="en-US" altLang="ko-KR" sz="1200" b="1">
              <a:latin typeface="Malgun Gothic"/>
              <a:ea typeface="Malgun Gothic"/>
              <a:cs typeface="+mn-lt"/>
            </a:endParaRPr>
          </a:p>
          <a:p>
            <a:r>
              <a:rPr lang="en-US" sz="1200">
                <a:latin typeface="Malgun Gothic"/>
                <a:ea typeface="Malgun Gothic"/>
              </a:rPr>
              <a:t>a. </a:t>
            </a:r>
            <a:r>
              <a:rPr lang="ko-KR" altLang="en-US" sz="1200">
                <a:latin typeface="Malgun Gothic"/>
                <a:ea typeface="Malgun Gothic"/>
              </a:rPr>
              <a:t>루트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공개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여부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변경</a:t>
            </a:r>
            <a:endParaRPr lang="en-US"/>
          </a:p>
          <a:p>
            <a:r>
              <a:rPr lang="en-US" sz="1200">
                <a:latin typeface="Malgun Gothic"/>
                <a:ea typeface="Malgun Gothic"/>
              </a:rPr>
              <a:t>b. </a:t>
            </a:r>
            <a:r>
              <a:rPr lang="ko-KR" altLang="en-US" sz="1200">
                <a:latin typeface="Malgun Gothic"/>
                <a:ea typeface="Malgun Gothic"/>
              </a:rPr>
              <a:t>루트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삭제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기능</a:t>
            </a:r>
          </a:p>
          <a:p>
            <a:endParaRPr lang="ko-KR" altLang="en-US" sz="1200" dirty="0">
              <a:latin typeface="Malgun Gothic"/>
              <a:ea typeface="Malgun Gothic"/>
            </a:endParaRPr>
          </a:p>
          <a:p>
            <a:r>
              <a:rPr lang="en-US" sz="1200" b="1">
                <a:latin typeface="Malgun Gothic"/>
                <a:ea typeface="+mn-lt"/>
              </a:rPr>
              <a:t>4. </a:t>
            </a:r>
            <a:r>
              <a:rPr lang="ko-KR" sz="1200" b="1">
                <a:latin typeface="Malgun Gothic"/>
                <a:ea typeface="Malgun Gothic"/>
              </a:rPr>
              <a:t>루트</a:t>
            </a:r>
            <a:r>
              <a:rPr lang="en-US" sz="1200" b="1">
                <a:latin typeface="Malgun Gothic"/>
                <a:ea typeface="+mn-lt"/>
              </a:rPr>
              <a:t> </a:t>
            </a:r>
            <a:r>
              <a:rPr lang="ko-KR" altLang="en-US" sz="1200" b="1">
                <a:latin typeface="Malgun Gothic"/>
                <a:ea typeface="+mn-lt"/>
              </a:rPr>
              <a:t>평점</a:t>
            </a:r>
            <a:endParaRPr lang="ko-KR" altLang="en-US" sz="1200" b="1">
              <a:latin typeface="Malgun Gothic"/>
              <a:ea typeface="+mn-lt"/>
              <a:cs typeface="+mn-lt"/>
            </a:endParaRPr>
          </a:p>
          <a:p>
            <a:r>
              <a:rPr lang="en-US" sz="1200">
                <a:latin typeface="Malgun Gothic"/>
                <a:ea typeface="+mn-lt"/>
              </a:rPr>
              <a:t>a. </a:t>
            </a:r>
            <a:r>
              <a:rPr lang="ko-KR" altLang="en-US" sz="1200">
                <a:latin typeface="Malgun Gothic"/>
                <a:ea typeface="+mn-lt"/>
              </a:rPr>
              <a:t>공개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루트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평점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제공</a:t>
            </a:r>
            <a:endParaRPr lang="en-US" altLang="ko-KR" sz="1200">
              <a:latin typeface="맑은 고딕"/>
              <a:ea typeface="맑은 고딕"/>
              <a:cs typeface="+mn-lt"/>
            </a:endParaRPr>
          </a:p>
          <a:p>
            <a:r>
              <a:rPr lang="en-US" sz="1200">
                <a:latin typeface="Malgun Gothic"/>
                <a:ea typeface="+mn-lt"/>
              </a:rPr>
              <a:t>b. 5</a:t>
            </a:r>
            <a:r>
              <a:rPr lang="ko-KR" altLang="en-US" sz="1200">
                <a:latin typeface="Malgun Gothic"/>
                <a:ea typeface="+mn-lt"/>
              </a:rPr>
              <a:t>점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만점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기준</a:t>
            </a:r>
            <a:r>
              <a:rPr lang="en-US" sz="1200" dirty="0">
                <a:latin typeface="Malgun Gothic"/>
                <a:ea typeface="+mn-lt"/>
              </a:rPr>
              <a:t> </a:t>
            </a:r>
            <a:r>
              <a:rPr lang="ko-KR" altLang="en-US" sz="1200">
                <a:latin typeface="Malgun Gothic"/>
                <a:ea typeface="+mn-lt"/>
              </a:rPr>
              <a:t>평점</a:t>
            </a:r>
            <a:r>
              <a:rPr lang="en-US" altLang="ko-KR" sz="1200">
                <a:latin typeface="Malgun Gothic"/>
                <a:ea typeface="+mn-lt"/>
              </a:rPr>
              <a:t> 및 평가 수 노출</a:t>
            </a:r>
            <a:endParaRPr lang="ko-KR" altLang="en-US" sz="1200">
              <a:latin typeface="Malgun Gothic"/>
              <a:ea typeface="맑은 고딕"/>
            </a:endParaRPr>
          </a:p>
          <a:p>
            <a:r>
              <a:rPr lang="ko-KR" altLang="en-US" sz="1200">
                <a:latin typeface="Malgun Gothic"/>
                <a:ea typeface="맑은 고딕"/>
              </a:rPr>
              <a:t>c. 루트 당 1회 평점 부여 가능</a:t>
            </a:r>
            <a:endParaRPr lang="ko-KR" altLang="en-US" sz="1200" dirty="0">
              <a:latin typeface="Malgun Gothic"/>
              <a:ea typeface="맑은 고딕"/>
            </a:endParaRPr>
          </a:p>
          <a:p>
            <a:endParaRPr lang="en-US" altLang="ko-KR" sz="1200" dirty="0">
              <a:latin typeface="맑은 고딕" panose="020F0502020204030204"/>
              <a:ea typeface="맑은 고딕"/>
            </a:endParaRPr>
          </a:p>
          <a:p>
            <a:endParaRPr lang="ko-KR" altLang="en-US" sz="1200" b="1" dirty="0">
              <a:latin typeface="맑은 고딕" panose="020F0502020204030204"/>
              <a:ea typeface="맑은 고딕"/>
            </a:endParaRPr>
          </a:p>
        </p:txBody>
      </p:sp>
      <p:pic>
        <p:nvPicPr>
          <p:cNvPr id="3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A0B6EBE3-F707-47B8-B9A8-BC22EE38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41" y="459887"/>
            <a:ext cx="5453494" cy="63192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FDE831-69DA-43A8-824C-A17C51E9B774}"/>
              </a:ext>
            </a:extLst>
          </p:cNvPr>
          <p:cNvSpPr/>
          <p:nvPr/>
        </p:nvSpPr>
        <p:spPr>
          <a:xfrm>
            <a:off x="6612081" y="926951"/>
            <a:ext cx="1731818" cy="5628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518E2DF-B45A-47D8-B38B-982817A55CB6}"/>
              </a:ext>
            </a:extLst>
          </p:cNvPr>
          <p:cNvSpPr txBox="1"/>
          <p:nvPr/>
        </p:nvSpPr>
        <p:spPr>
          <a:xfrm>
            <a:off x="6697806" y="978042"/>
            <a:ext cx="23968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3-a / 3-b</a:t>
            </a:r>
          </a:p>
          <a:p>
            <a:r>
              <a:rPr lang="ko-KR" altLang="en-US" sz="1000">
                <a:ea typeface="맑은 고딕"/>
              </a:rPr>
              <a:t>작성자일 경우에만 표시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D98F01-2F0C-4229-838A-18286C75413A}"/>
              </a:ext>
            </a:extLst>
          </p:cNvPr>
          <p:cNvCxnSpPr/>
          <p:nvPr/>
        </p:nvCxnSpPr>
        <p:spPr>
          <a:xfrm flipV="1">
            <a:off x="6305550" y="1210540"/>
            <a:ext cx="290945" cy="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77B320-7F4B-442C-A3BB-ABB1E0A541EE}"/>
              </a:ext>
            </a:extLst>
          </p:cNvPr>
          <p:cNvSpPr/>
          <p:nvPr/>
        </p:nvSpPr>
        <p:spPr>
          <a:xfrm>
            <a:off x="5366037" y="1088447"/>
            <a:ext cx="943840" cy="251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04E0094-AA51-49B4-A355-877509C49047}"/>
              </a:ext>
            </a:extLst>
          </p:cNvPr>
          <p:cNvSpPr/>
          <p:nvPr/>
        </p:nvSpPr>
        <p:spPr>
          <a:xfrm>
            <a:off x="6508172" y="5282474"/>
            <a:ext cx="493568" cy="3810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304151C5-8C0D-45A0-B1FB-EF47B8DF97DA}"/>
              </a:ext>
            </a:extLst>
          </p:cNvPr>
          <p:cNvSpPr txBox="1"/>
          <p:nvPr/>
        </p:nvSpPr>
        <p:spPr>
          <a:xfrm>
            <a:off x="6533283" y="5333565"/>
            <a:ext cx="5437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2-a</a:t>
            </a:r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80EE5D-77EE-4818-AAF3-84E91D068486}"/>
              </a:ext>
            </a:extLst>
          </p:cNvPr>
          <p:cNvSpPr/>
          <p:nvPr/>
        </p:nvSpPr>
        <p:spPr>
          <a:xfrm>
            <a:off x="5633602" y="3862382"/>
            <a:ext cx="1082386" cy="3810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06113411-65CB-4524-A1C4-8853047CA64A}"/>
              </a:ext>
            </a:extLst>
          </p:cNvPr>
          <p:cNvSpPr txBox="1"/>
          <p:nvPr/>
        </p:nvSpPr>
        <p:spPr>
          <a:xfrm>
            <a:off x="5676031" y="3904814"/>
            <a:ext cx="97674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4-a / 4-c</a:t>
            </a:r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7F30D81-135C-450D-96E0-17FEF8E8B5F3}"/>
              </a:ext>
            </a:extLst>
          </p:cNvPr>
          <p:cNvSpPr/>
          <p:nvPr/>
        </p:nvSpPr>
        <p:spPr>
          <a:xfrm>
            <a:off x="6196444" y="2736700"/>
            <a:ext cx="493568" cy="3810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CAFBA799-8A1E-4B6A-8477-87EFC7611756}"/>
              </a:ext>
            </a:extLst>
          </p:cNvPr>
          <p:cNvSpPr txBox="1"/>
          <p:nvPr/>
        </p:nvSpPr>
        <p:spPr>
          <a:xfrm>
            <a:off x="6195578" y="2779132"/>
            <a:ext cx="5437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4-b</a:t>
            </a:r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E0E38B-05B5-4E5A-8244-9E98838C9068}"/>
              </a:ext>
            </a:extLst>
          </p:cNvPr>
          <p:cNvSpPr/>
          <p:nvPr/>
        </p:nvSpPr>
        <p:spPr>
          <a:xfrm>
            <a:off x="1079786" y="4725265"/>
            <a:ext cx="3740726" cy="995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59D8BCE-F14E-4438-A65F-37A16D9FDFE6}"/>
              </a:ext>
            </a:extLst>
          </p:cNvPr>
          <p:cNvSpPr/>
          <p:nvPr/>
        </p:nvSpPr>
        <p:spPr>
          <a:xfrm>
            <a:off x="3832513" y="5611518"/>
            <a:ext cx="1956954" cy="5628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1549C0C7-4CC5-4318-9946-674278081944}"/>
              </a:ext>
            </a:extLst>
          </p:cNvPr>
          <p:cNvSpPr txBox="1"/>
          <p:nvPr/>
        </p:nvSpPr>
        <p:spPr>
          <a:xfrm>
            <a:off x="4013488" y="5723223"/>
            <a:ext cx="2396836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solidFill>
                  <a:srgbClr val="000000"/>
                </a:solidFill>
                <a:ea typeface="맑은 고딕"/>
              </a:rPr>
              <a:t>슬라이드 이동 시 지도에</a:t>
            </a:r>
            <a:endParaRPr lang="ko-KR" altLang="en-US" sz="10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000">
                <a:solidFill>
                  <a:srgbClr val="000000"/>
                </a:solidFill>
                <a:ea typeface="맑은 고딕"/>
              </a:rPr>
              <a:t>위치 표시 가능</a:t>
            </a:r>
            <a:endParaRPr lang="ko-KR" altLang="en-US" sz="1000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44E875B-492B-4EA1-ACA9-4BDA2A00B014}"/>
              </a:ext>
            </a:extLst>
          </p:cNvPr>
          <p:cNvCxnSpPr/>
          <p:nvPr/>
        </p:nvCxnSpPr>
        <p:spPr>
          <a:xfrm>
            <a:off x="5465618" y="4772891"/>
            <a:ext cx="1026967" cy="6979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0EBC06-869E-4A57-9FBF-7639F3D204F9}"/>
              </a:ext>
            </a:extLst>
          </p:cNvPr>
          <p:cNvSpPr/>
          <p:nvPr/>
        </p:nvSpPr>
        <p:spPr>
          <a:xfrm>
            <a:off x="3452376" y="2240106"/>
            <a:ext cx="987136" cy="995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41B305-4673-49E3-9A10-0A535438FB4A}"/>
              </a:ext>
            </a:extLst>
          </p:cNvPr>
          <p:cNvCxnSpPr>
            <a:cxnSpLocks/>
          </p:cNvCxnSpPr>
          <p:nvPr/>
        </p:nvCxnSpPr>
        <p:spPr>
          <a:xfrm>
            <a:off x="3941617" y="3240232"/>
            <a:ext cx="126422" cy="14512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57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33EB55B2-5DD5-48BD-9EED-D0ECF7171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759359"/>
            <a:ext cx="10371859" cy="571162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491970" y="4430855"/>
            <a:ext cx="3177885" cy="12036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742219" y="4274128"/>
            <a:ext cx="3063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5. 루트 리스트 관리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카테고리 별 저장 루트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b. 저장된 루트 카테고리 이동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c. 카테고리 내 루트 삭제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617D54-5F3F-418A-9AB3-732F0130108D}"/>
              </a:ext>
            </a:extLst>
          </p:cNvPr>
          <p:cNvSpPr/>
          <p:nvPr/>
        </p:nvSpPr>
        <p:spPr>
          <a:xfrm>
            <a:off x="7798377" y="623882"/>
            <a:ext cx="1801089" cy="3983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44345-C5C1-4963-8467-E7C097F49788}"/>
              </a:ext>
            </a:extLst>
          </p:cNvPr>
          <p:cNvSpPr txBox="1"/>
          <p:nvPr/>
        </p:nvSpPr>
        <p:spPr>
          <a:xfrm>
            <a:off x="7867650" y="715240"/>
            <a:ext cx="19119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최신순, 평점순 검색 가능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510728-02CB-4C0A-AEAB-B1AB5E0DC272}"/>
              </a:ext>
            </a:extLst>
          </p:cNvPr>
          <p:cNvCxnSpPr/>
          <p:nvPr/>
        </p:nvCxnSpPr>
        <p:spPr>
          <a:xfrm flipH="1" flipV="1">
            <a:off x="9618519" y="829539"/>
            <a:ext cx="323850" cy="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38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392550" y="3343999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동행검색</a:t>
            </a:r>
            <a:endParaRPr lang="ko-KR" altLang="en-US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73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3" y="-552861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344293" y="293323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842537" y="1114423"/>
            <a:ext cx="3452704" cy="8832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080294" y="957696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2. 투어 검색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모집 요강 별 투어 검색 기능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ACF4D76-8C7E-4444-A058-42A49C70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" y="397370"/>
            <a:ext cx="5999017" cy="63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395868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407020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F9F547-C89E-43DE-8444-C0763A76B984}"/>
              </a:ext>
            </a:extLst>
          </p:cNvPr>
          <p:cNvCxnSpPr>
            <a:cxnSpLocks/>
          </p:cNvCxnSpPr>
          <p:nvPr/>
        </p:nvCxnSpPr>
        <p:spPr>
          <a:xfrm>
            <a:off x="574286" y="6521606"/>
            <a:ext cx="11179097" cy="37170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CCC05-BAB7-4F8E-8D76-E1313C8E7B52}"/>
              </a:ext>
            </a:extLst>
          </p:cNvPr>
          <p:cNvSpPr txBox="1"/>
          <p:nvPr/>
        </p:nvSpPr>
        <p:spPr>
          <a:xfrm>
            <a:off x="4998112" y="1832475"/>
            <a:ext cx="1408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7F7F7F"/>
                </a:solidFill>
                <a:ea typeface="맑은 고딕"/>
              </a:rPr>
              <a:t>개요</a:t>
            </a:r>
            <a:endParaRPr lang="ko-KR" altLang="en-US" sz="3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85B952E-4F68-40E4-A45D-11D5553D3E63}"/>
              </a:ext>
            </a:extLst>
          </p:cNvPr>
          <p:cNvSpPr/>
          <p:nvPr/>
        </p:nvSpPr>
        <p:spPr>
          <a:xfrm>
            <a:off x="5076804" y="2713506"/>
            <a:ext cx="121438" cy="120804"/>
          </a:xfrm>
          <a:prstGeom prst="ellipse">
            <a:avLst/>
          </a:prstGeom>
          <a:solidFill>
            <a:srgbClr val="00B0B0"/>
          </a:solidFill>
          <a:ln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D9C3D-75D2-40C6-B93C-CB5413200C1D}"/>
              </a:ext>
            </a:extLst>
          </p:cNvPr>
          <p:cNvSpPr txBox="1"/>
          <p:nvPr/>
        </p:nvSpPr>
        <p:spPr>
          <a:xfrm>
            <a:off x="5328108" y="2592469"/>
            <a:ext cx="3219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프로젝트명 : BIKEMAP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04977-D476-4959-A5A0-1114CC9E06C3}"/>
              </a:ext>
            </a:extLst>
          </p:cNvPr>
          <p:cNvSpPr txBox="1"/>
          <p:nvPr/>
        </p:nvSpPr>
        <p:spPr>
          <a:xfrm>
            <a:off x="5328108" y="3140737"/>
            <a:ext cx="5591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구성원 : 김현진,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박소라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안지환,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최벽문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최병대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FAD19E-4354-43F7-AD63-46CE54429A2E}"/>
              </a:ext>
            </a:extLst>
          </p:cNvPr>
          <p:cNvSpPr/>
          <p:nvPr/>
        </p:nvSpPr>
        <p:spPr>
          <a:xfrm>
            <a:off x="5076803" y="3259028"/>
            <a:ext cx="121438" cy="120804"/>
          </a:xfrm>
          <a:prstGeom prst="ellipse">
            <a:avLst/>
          </a:prstGeom>
          <a:solidFill>
            <a:srgbClr val="00B0B0"/>
          </a:solidFill>
          <a:ln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6" descr="자전거, 실외, 앉아있는, 인도이(가) 표시된 사진&#10;&#10;자동 생성된 설명">
            <a:extLst>
              <a:ext uri="{FF2B5EF4-FFF2-40B4-BE49-F238E27FC236}">
                <a16:creationId xmlns:a16="http://schemas.microsoft.com/office/drawing/2014/main" id="{C6BE5E9B-010D-478E-A331-6719B9CD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83" y="2119291"/>
            <a:ext cx="3588201" cy="2588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3C9823-EACE-4C00-97CE-35AB4D9DFF34}"/>
              </a:ext>
            </a:extLst>
          </p:cNvPr>
          <p:cNvSpPr txBox="1"/>
          <p:nvPr/>
        </p:nvSpPr>
        <p:spPr>
          <a:xfrm>
            <a:off x="5362744" y="3686259"/>
            <a:ext cx="63622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프로젝트 주제</a:t>
            </a:r>
            <a:endParaRPr lang="ko-KR" dirty="0">
              <a:solidFill>
                <a:schemeClr val="bg1">
                  <a:lumMod val="50000"/>
                </a:schemeClr>
              </a:solidFill>
              <a:ea typeface="맑은 고딕" panose="020B0503020000020004" pitchFamily="34" charset="-127"/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: 자전거 여행루트 탐색과 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동행찾기가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 가능한 여행 웹사이트</a:t>
            </a:r>
            <a:endParaRPr lang="ko-KR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E74000-92B7-4D74-8F79-ACC4CAAB9702}"/>
              </a:ext>
            </a:extLst>
          </p:cNvPr>
          <p:cNvSpPr/>
          <p:nvPr/>
        </p:nvSpPr>
        <p:spPr>
          <a:xfrm>
            <a:off x="5094121" y="3804550"/>
            <a:ext cx="121438" cy="120804"/>
          </a:xfrm>
          <a:prstGeom prst="ellipse">
            <a:avLst/>
          </a:prstGeom>
          <a:solidFill>
            <a:srgbClr val="00B0B0"/>
          </a:solidFill>
          <a:ln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C36290B-CC55-4F7A-B612-665D5DEB8123}"/>
              </a:ext>
            </a:extLst>
          </p:cNvPr>
          <p:cNvSpPr/>
          <p:nvPr/>
        </p:nvSpPr>
        <p:spPr>
          <a:xfrm>
            <a:off x="5120099" y="4705096"/>
            <a:ext cx="121438" cy="120804"/>
          </a:xfrm>
          <a:prstGeom prst="ellipse">
            <a:avLst/>
          </a:prstGeom>
          <a:solidFill>
            <a:srgbClr val="00B0B0"/>
          </a:solidFill>
          <a:ln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8DD38-7C19-4B6D-9954-79F0AD716280}"/>
              </a:ext>
            </a:extLst>
          </p:cNvPr>
          <p:cNvSpPr txBox="1"/>
          <p:nvPr/>
        </p:nvSpPr>
        <p:spPr>
          <a:xfrm>
            <a:off x="5362744" y="4584059"/>
            <a:ext cx="62414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프로젝트 기간 : 2020년 11월 10일 ~ 2020년 12월 22일</a:t>
            </a:r>
          </a:p>
        </p:txBody>
      </p:sp>
    </p:spTree>
    <p:extLst>
      <p:ext uri="{BB962C8B-B14F-4D97-AF65-F5344CB8AC3E}">
        <p14:creationId xmlns:p14="http://schemas.microsoft.com/office/powerpoint/2010/main" val="93217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3169F460-3D03-4899-8E0E-E30CB4E2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678275"/>
            <a:ext cx="6735040" cy="573524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233" y="-552861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344293" y="293323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FDE831-69DA-43A8-824C-A17C51E9B774}"/>
              </a:ext>
            </a:extLst>
          </p:cNvPr>
          <p:cNvSpPr/>
          <p:nvPr/>
        </p:nvSpPr>
        <p:spPr>
          <a:xfrm>
            <a:off x="2473036" y="823041"/>
            <a:ext cx="1099705" cy="3723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518E2DF-B45A-47D8-B38B-982817A55CB6}"/>
              </a:ext>
            </a:extLst>
          </p:cNvPr>
          <p:cNvSpPr txBox="1"/>
          <p:nvPr/>
        </p:nvSpPr>
        <p:spPr>
          <a:xfrm>
            <a:off x="2506806" y="917429"/>
            <a:ext cx="1288473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ea typeface="맑은 고딕"/>
              </a:rPr>
              <a:t>루트 검색 가능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6881380" y="5469947"/>
            <a:ext cx="3452704" cy="121227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7119137" y="5122720"/>
            <a:ext cx="306358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r>
              <a:rPr lang="en-US" sz="1200" b="1" dirty="0">
                <a:latin typeface="Malgun Gothic"/>
                <a:ea typeface="Malgun Gothic"/>
              </a:rPr>
              <a:t>1. </a:t>
            </a:r>
            <a:r>
              <a:rPr lang="ko-KR" altLang="en-US" sz="1200" b="1" dirty="0">
                <a:latin typeface="Malgun Gothic"/>
                <a:ea typeface="Malgun Gothic"/>
              </a:rPr>
              <a:t>투어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>
                <a:latin typeface="Malgun Gothic"/>
                <a:ea typeface="Malgun Gothic"/>
              </a:rPr>
              <a:t>만들기</a:t>
            </a:r>
            <a:endParaRPr lang="en-US" altLang="ko-KR" sz="1200" b="1">
              <a:latin typeface="Malgun Gothic"/>
              <a:ea typeface="Malgun Gothic"/>
              <a:cs typeface="+mn-lt"/>
            </a:endParaRPr>
          </a:p>
          <a:p>
            <a:r>
              <a:rPr lang="en-US" sz="1200">
                <a:latin typeface="Malgun Gothic"/>
                <a:ea typeface="Malgun Gothic"/>
              </a:rPr>
              <a:t>a. </a:t>
            </a:r>
            <a:r>
              <a:rPr lang="ko-KR" altLang="en-US" sz="1200">
                <a:latin typeface="Malgun Gothic"/>
                <a:ea typeface="Malgun Gothic"/>
              </a:rPr>
              <a:t>투어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동행인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모집글</a:t>
            </a:r>
            <a:r>
              <a:rPr lang="en-US" altLang="ko-KR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작성</a:t>
            </a:r>
            <a:r>
              <a:rPr lang="en-US" altLang="ko-KR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기능</a:t>
            </a:r>
          </a:p>
          <a:p>
            <a:r>
              <a:rPr lang="en-US" sz="1200">
                <a:latin typeface="Malgun Gothic"/>
                <a:ea typeface="Malgun Gothic"/>
              </a:rPr>
              <a:t>b. </a:t>
            </a:r>
            <a:r>
              <a:rPr lang="ko-KR" altLang="en-US" sz="1200">
                <a:latin typeface="Malgun Gothic"/>
                <a:ea typeface="Malgun Gothic"/>
              </a:rPr>
              <a:t>동행인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모집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조건</a:t>
            </a:r>
            <a:r>
              <a:rPr lang="en-US" sz="1200" dirty="0">
                <a:latin typeface="Malgun Gothic"/>
                <a:ea typeface="Malgun Gothic"/>
              </a:rPr>
              <a:t> </a:t>
            </a:r>
            <a:r>
              <a:rPr lang="ko-KR" altLang="en-US" sz="1200">
                <a:latin typeface="Malgun Gothic"/>
                <a:ea typeface="Malgun Gothic"/>
              </a:rPr>
              <a:t>설정</a:t>
            </a:r>
            <a:endParaRPr lang="en-US" sz="1200">
              <a:latin typeface="Malgun Gothic"/>
              <a:ea typeface="Malgun Gothic"/>
            </a:endParaRPr>
          </a:p>
          <a:p>
            <a:r>
              <a:rPr lang="ko-KR" altLang="en-US" sz="1200">
                <a:latin typeface="Malgun Gothic"/>
                <a:ea typeface="Malgun Gothic"/>
              </a:rPr>
              <a:t>c. 투어 시간(마감/출발/도착) 설정</a:t>
            </a:r>
            <a:endParaRPr lang="ko-KR" altLang="en-US" sz="1200" dirty="0">
              <a:latin typeface="Malgun Gothic"/>
              <a:ea typeface="Malgun Gothic"/>
            </a:endParaRPr>
          </a:p>
          <a:p>
            <a:endParaRPr lang="ko-KR" altLang="en-US" sz="1200" dirty="0">
              <a:latin typeface="Malgun Gothic"/>
              <a:ea typeface="Malgun Gothic"/>
            </a:endParaRPr>
          </a:p>
          <a:p>
            <a:endParaRPr lang="ko-KR" altLang="en-US" sz="1200" dirty="0">
              <a:latin typeface="Malgun Gothic"/>
              <a:ea typeface="맑은 고딕"/>
            </a:endParaRPr>
          </a:p>
          <a:p>
            <a:endParaRPr lang="en-US" altLang="ko-KR" sz="1200" dirty="0">
              <a:latin typeface="맑은 고딕" panose="020F0502020204030204"/>
              <a:ea typeface="맑은 고딕"/>
            </a:endParaRPr>
          </a:p>
          <a:p>
            <a:endParaRPr lang="ko-KR" altLang="en-US" sz="1200" b="1" dirty="0">
              <a:latin typeface="맑은 고딕" panose="020F0502020204030204"/>
              <a:ea typeface="맑은 고딕"/>
            </a:endParaRPr>
          </a:p>
        </p:txBody>
      </p:sp>
      <p:pic>
        <p:nvPicPr>
          <p:cNvPr id="4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B76A881-F79C-4FF5-97B5-728BAFEAB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91" y="838933"/>
            <a:ext cx="4362450" cy="311061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1845491-22D1-4BEB-855F-074ABFF25A6A}"/>
              </a:ext>
            </a:extLst>
          </p:cNvPr>
          <p:cNvSpPr/>
          <p:nvPr/>
        </p:nvSpPr>
        <p:spPr>
          <a:xfrm>
            <a:off x="7503967" y="4243382"/>
            <a:ext cx="3654136" cy="7706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25D5C454-8F86-4787-8654-184796CB26A9}"/>
              </a:ext>
            </a:extLst>
          </p:cNvPr>
          <p:cNvSpPr txBox="1"/>
          <p:nvPr/>
        </p:nvSpPr>
        <p:spPr>
          <a:xfrm>
            <a:off x="7537737" y="4355088"/>
            <a:ext cx="3522517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ea typeface="맑은 고딕"/>
              </a:rPr>
              <a:t>거리 : 출발지점, 도착지점 기준으로 자동 설정 가능</a:t>
            </a:r>
            <a:endParaRPr lang="ko-KR" altLang="en-US" sz="1000" dirty="0">
              <a:ea typeface="맑은 고딕"/>
            </a:endParaRPr>
          </a:p>
          <a:p>
            <a:endParaRPr lang="ko-KR" altLang="en-US" sz="1000" dirty="0">
              <a:ea typeface="맑은 고딕"/>
            </a:endParaRPr>
          </a:p>
          <a:p>
            <a:r>
              <a:rPr lang="ko-KR" altLang="en-US" sz="1000">
                <a:ea typeface="맑은 고딕"/>
              </a:rPr>
              <a:t>소요시간 : 속도 지정시 자동 설정 가능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0C93B-C2BD-41AE-8174-4692F7F53FF5}"/>
              </a:ext>
            </a:extLst>
          </p:cNvPr>
          <p:cNvSpPr/>
          <p:nvPr/>
        </p:nvSpPr>
        <p:spPr>
          <a:xfrm>
            <a:off x="4534762" y="3426401"/>
            <a:ext cx="2580408" cy="1160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BB30F5C-7730-4037-A1E3-F01B3F3D9B05}"/>
              </a:ext>
            </a:extLst>
          </p:cNvPr>
          <p:cNvSpPr/>
          <p:nvPr/>
        </p:nvSpPr>
        <p:spPr>
          <a:xfrm>
            <a:off x="6187785" y="4667678"/>
            <a:ext cx="493568" cy="3810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35C67BF6-297B-4411-A72E-F3BD3DDAE20B}"/>
              </a:ext>
            </a:extLst>
          </p:cNvPr>
          <p:cNvSpPr txBox="1"/>
          <p:nvPr/>
        </p:nvSpPr>
        <p:spPr>
          <a:xfrm>
            <a:off x="6212896" y="4718769"/>
            <a:ext cx="54379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1-b</a:t>
            </a:r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9D539E-F1CE-4B66-A40F-A62A53EEA814}"/>
              </a:ext>
            </a:extLst>
          </p:cNvPr>
          <p:cNvCxnSpPr/>
          <p:nvPr/>
        </p:nvCxnSpPr>
        <p:spPr>
          <a:xfrm>
            <a:off x="7145482" y="4322618"/>
            <a:ext cx="308263" cy="221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1BF0FF2-E4AD-4EC3-8FEA-860EDD2E5FCD}"/>
              </a:ext>
            </a:extLst>
          </p:cNvPr>
          <p:cNvSpPr/>
          <p:nvPr/>
        </p:nvSpPr>
        <p:spPr>
          <a:xfrm>
            <a:off x="5867399" y="779746"/>
            <a:ext cx="2372589" cy="10131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29F53DDF-E1AC-437B-B8FE-513798E73023}"/>
              </a:ext>
            </a:extLst>
          </p:cNvPr>
          <p:cNvSpPr txBox="1"/>
          <p:nvPr/>
        </p:nvSpPr>
        <p:spPr>
          <a:xfrm>
            <a:off x="5918487" y="822178"/>
            <a:ext cx="2318904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1-c</a:t>
            </a:r>
          </a:p>
          <a:p>
            <a:r>
              <a:rPr lang="ko-KR" altLang="en-US" sz="1000">
                <a:ea typeface="맑은 고딕"/>
              </a:rPr>
              <a:t>장소 : 출발장소로 자동 설정 가능</a:t>
            </a:r>
            <a:endParaRPr lang="ko-KR" altLang="en-US" sz="1000" dirty="0">
              <a:ea typeface="맑은 고딕"/>
            </a:endParaRPr>
          </a:p>
          <a:p>
            <a:endParaRPr lang="ko-KR" altLang="en-US" sz="1000" dirty="0">
              <a:ea typeface="맑은 고딕"/>
            </a:endParaRPr>
          </a:p>
          <a:p>
            <a:r>
              <a:rPr lang="ko-KR" altLang="en-US" sz="1000">
                <a:ea typeface="맑은 고딕"/>
              </a:rPr>
              <a:t>마감날짜 : 출발일정 기준으로 자동 설정 가능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D1D9CA-A65C-4E47-9990-E9A0811D1799}"/>
              </a:ext>
            </a:extLst>
          </p:cNvPr>
          <p:cNvSpPr/>
          <p:nvPr/>
        </p:nvSpPr>
        <p:spPr>
          <a:xfrm>
            <a:off x="9097240" y="2208495"/>
            <a:ext cx="1099705" cy="3723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16C01F6B-E719-4C10-82DC-4D31AC07B644}"/>
              </a:ext>
            </a:extLst>
          </p:cNvPr>
          <p:cNvSpPr txBox="1"/>
          <p:nvPr/>
        </p:nvSpPr>
        <p:spPr>
          <a:xfrm>
            <a:off x="9200284" y="2276906"/>
            <a:ext cx="102004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ea typeface="맑은 고딕"/>
              </a:rPr>
              <a:t>제목, 글 내용</a:t>
            </a:r>
          </a:p>
        </p:txBody>
      </p:sp>
    </p:spTree>
    <p:extLst>
      <p:ext uri="{BB962C8B-B14F-4D97-AF65-F5344CB8AC3E}">
        <p14:creationId xmlns:p14="http://schemas.microsoft.com/office/powerpoint/2010/main" val="54091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3" y="-552861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344293" y="293323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3">
            <a:extLst>
              <a:ext uri="{FF2B5EF4-FFF2-40B4-BE49-F238E27FC236}">
                <a16:creationId xmlns:a16="http://schemas.microsoft.com/office/drawing/2014/main" id="{FE091691-FAD2-4F59-8FB2-28CB8614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7" y="505503"/>
            <a:ext cx="5124450" cy="59509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BD6F48B-BC39-4183-90E6-C2E62DF6C9B3}"/>
              </a:ext>
            </a:extLst>
          </p:cNvPr>
          <p:cNvSpPr/>
          <p:nvPr/>
        </p:nvSpPr>
        <p:spPr>
          <a:xfrm>
            <a:off x="6187786" y="416064"/>
            <a:ext cx="1740477" cy="38966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02E24C0-D93E-4153-AF13-5C020517D78E}"/>
              </a:ext>
            </a:extLst>
          </p:cNvPr>
          <p:cNvSpPr txBox="1"/>
          <p:nvPr/>
        </p:nvSpPr>
        <p:spPr>
          <a:xfrm>
            <a:off x="6282170" y="293974"/>
            <a:ext cx="23968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  <a:p>
            <a:r>
              <a:rPr lang="ko-KR" altLang="en-US" sz="1000">
                <a:ea typeface="맑은 고딕"/>
              </a:rPr>
              <a:t>작성자일 경우에만 표시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9CDA03-B3C8-4058-9234-9C73CDDB1F19}"/>
              </a:ext>
            </a:extLst>
          </p:cNvPr>
          <p:cNvCxnSpPr/>
          <p:nvPr/>
        </p:nvCxnSpPr>
        <p:spPr>
          <a:xfrm flipV="1">
            <a:off x="5889914" y="613063"/>
            <a:ext cx="290945" cy="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D1D06E-AC06-4080-9EEB-EF47B91FA0D7}"/>
              </a:ext>
            </a:extLst>
          </p:cNvPr>
          <p:cNvSpPr/>
          <p:nvPr/>
        </p:nvSpPr>
        <p:spPr>
          <a:xfrm>
            <a:off x="4881128" y="490970"/>
            <a:ext cx="943840" cy="251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40CC9029-6A0F-41E1-8788-24806417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69" y="3671520"/>
            <a:ext cx="4241222" cy="2031065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55ECF5A-03FA-4D41-9AFA-194859002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37" r="680" b="-1220"/>
          <a:stretch/>
        </p:blipFill>
        <p:spPr>
          <a:xfrm>
            <a:off x="2527589" y="5351751"/>
            <a:ext cx="1257349" cy="3063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535E02-639D-4052-B20A-5CC30032A554}"/>
              </a:ext>
            </a:extLst>
          </p:cNvPr>
          <p:cNvSpPr/>
          <p:nvPr/>
        </p:nvSpPr>
        <p:spPr>
          <a:xfrm>
            <a:off x="2491216" y="5305424"/>
            <a:ext cx="1290204" cy="398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EDB9A155-ED4A-4863-B9BA-D18F32F9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943564"/>
            <a:ext cx="4241222" cy="203544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6462335" y="2316759"/>
            <a:ext cx="2853098" cy="8832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6700092" y="2097573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3. 투어 참여(일반 회원)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투어 참가 신청, 취소 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b. 투어 참가 리스트 확인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28331D0-D30A-4072-A20A-50D9A9527505}"/>
              </a:ext>
            </a:extLst>
          </p:cNvPr>
          <p:cNvCxnSpPr/>
          <p:nvPr/>
        </p:nvCxnSpPr>
        <p:spPr>
          <a:xfrm flipV="1">
            <a:off x="3811732" y="3141520"/>
            <a:ext cx="2654875" cy="23933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C4D5D1-F857-4826-BA81-452CC6CDACB8}"/>
              </a:ext>
            </a:extLst>
          </p:cNvPr>
          <p:cNvSpPr/>
          <p:nvPr/>
        </p:nvSpPr>
        <p:spPr>
          <a:xfrm>
            <a:off x="3823854" y="5706768"/>
            <a:ext cx="1740477" cy="38966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DD2A4EEC-814F-4782-A649-B01D28149E80}"/>
              </a:ext>
            </a:extLst>
          </p:cNvPr>
          <p:cNvSpPr txBox="1"/>
          <p:nvPr/>
        </p:nvSpPr>
        <p:spPr>
          <a:xfrm>
            <a:off x="3918238" y="5584678"/>
            <a:ext cx="23968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  <a:p>
            <a:r>
              <a:rPr lang="ko-KR" altLang="en-US" sz="1000">
                <a:ea typeface="맑은 고딕"/>
              </a:rPr>
              <a:t>게스트일 경우에만 표시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68F2B55-7828-4369-9D18-BF37B6EAA594}"/>
              </a:ext>
            </a:extLst>
          </p:cNvPr>
          <p:cNvSpPr/>
          <p:nvPr/>
        </p:nvSpPr>
        <p:spPr>
          <a:xfrm>
            <a:off x="6514289" y="5182918"/>
            <a:ext cx="2853098" cy="8832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65412-5F55-4BA1-91F5-36887BD548AC}"/>
              </a:ext>
            </a:extLst>
          </p:cNvPr>
          <p:cNvSpPr txBox="1"/>
          <p:nvPr/>
        </p:nvSpPr>
        <p:spPr>
          <a:xfrm>
            <a:off x="6752046" y="4963732"/>
            <a:ext cx="30635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4. 투어 인원 관리(작성자)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투어 신청 승인, 참가 취소 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b. 투어 참가자 리스트 확인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11754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0DD581E-0B31-4A69-A5DF-E34CAFFF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43" y="3809563"/>
            <a:ext cx="8073595" cy="2907870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F0A42F3-97B2-4D8F-A551-D98ACA83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83" y="569006"/>
            <a:ext cx="8103176" cy="297171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473279" y="2430603"/>
            <a:ext cx="3177885" cy="14284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723528" y="2273876"/>
            <a:ext cx="30635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>
                <a:ea typeface="+mn-lt"/>
                <a:cs typeface="+mn-lt"/>
              </a:rPr>
              <a:t>5. 투어 관리(일반 회원)</a:t>
            </a:r>
            <a:endParaRPr lang="ko-KR" altLang="en-US" sz="1200" b="1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a. 참가 신청 중 투어 리스트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b. 완료 투어 리스트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c. 참가 / 참가 신청 투어 취소 가능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d. 각 단계 별 투어 참가자 리스트 확인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A0C38B-8D88-447A-A7EE-0E46012CD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20000">
            <a:off x="1779572" y="2609426"/>
            <a:ext cx="370752" cy="341171"/>
          </a:xfrm>
          <a:prstGeom prst="rect">
            <a:avLst/>
          </a:prstGeom>
        </p:spPr>
      </p:pic>
      <p:pic>
        <p:nvPicPr>
          <p:cNvPr id="19" name="그래픽 18" descr="커서 단색으로 채워진">
            <a:extLst>
              <a:ext uri="{FF2B5EF4-FFF2-40B4-BE49-F238E27FC236}">
                <a16:creationId xmlns:a16="http://schemas.microsoft.com/office/drawing/2014/main" id="{EF8EDC90-A137-4C3E-AB5A-19BF48E5B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20000">
            <a:off x="1884561" y="6118409"/>
            <a:ext cx="370752" cy="3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8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3CC0B8A8-628C-4FB3-889A-AF38DC66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4" y="448571"/>
            <a:ext cx="7933653" cy="2851176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A0C38B-8D88-447A-A7EE-0E46012CD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20000">
            <a:off x="507868" y="2429376"/>
            <a:ext cx="325586" cy="299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5686DE-9B42-426B-BE39-D9AD7DF87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4" y="3563091"/>
            <a:ext cx="7933653" cy="293152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757643" y="2399343"/>
            <a:ext cx="3186544" cy="18008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9025822" y="2201432"/>
            <a:ext cx="30635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en-US" altLang="ko-KR" sz="1200" b="1" dirty="0">
                <a:ea typeface="+mn-lt"/>
                <a:cs typeface="+mn-lt"/>
              </a:rPr>
              <a:t>6. </a:t>
            </a:r>
            <a:r>
              <a:rPr lang="en-US" altLang="ko-KR" sz="1200" b="1" dirty="0" err="1">
                <a:ea typeface="+mn-lt"/>
                <a:cs typeface="+mn-lt"/>
              </a:rPr>
              <a:t>투어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en-US" altLang="ko-KR" sz="1200" b="1" dirty="0" err="1">
                <a:ea typeface="+mn-lt"/>
                <a:cs typeface="+mn-lt"/>
              </a:rPr>
              <a:t>관리</a:t>
            </a:r>
            <a:r>
              <a:rPr lang="en-US" altLang="ko-KR" sz="1200" b="1" dirty="0">
                <a:ea typeface="+mn-lt"/>
                <a:cs typeface="+mn-lt"/>
              </a:rPr>
              <a:t>(</a:t>
            </a:r>
            <a:r>
              <a:rPr lang="en-US" altLang="ko-KR" sz="1200" b="1" dirty="0" err="1">
                <a:ea typeface="+mn-lt"/>
                <a:cs typeface="+mn-lt"/>
              </a:rPr>
              <a:t>작성자</a:t>
            </a:r>
            <a:r>
              <a:rPr lang="en-US" altLang="ko-KR" sz="1200" b="1" dirty="0">
                <a:ea typeface="+mn-lt"/>
                <a:cs typeface="+mn-lt"/>
              </a:rPr>
              <a:t>)</a:t>
            </a:r>
            <a:endParaRPr lang="ko-KR" altLang="en-US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en-US" altLang="ko-KR" sz="1200" dirty="0" err="1">
                <a:ea typeface="맑은 고딕"/>
              </a:rPr>
              <a:t>모집</a:t>
            </a:r>
            <a:r>
              <a:rPr lang="en-US" altLang="ko-KR" sz="1200" dirty="0">
                <a:ea typeface="맑은 고딕"/>
              </a:rPr>
              <a:t> 중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리스트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en-US" altLang="ko-KR" sz="1200" dirty="0" err="1">
                <a:ea typeface="맑은 고딕"/>
              </a:rPr>
              <a:t>모집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참가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신청자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승인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en-US" altLang="ko-KR" sz="1200" dirty="0" err="1">
                <a:ea typeface="맑은 고딕"/>
              </a:rPr>
              <a:t>모집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참가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신청자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취소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d. </a:t>
            </a:r>
            <a:r>
              <a:rPr lang="en-US" altLang="ko-KR" sz="1200" dirty="0" err="1">
                <a:ea typeface="맑은 고딕"/>
              </a:rPr>
              <a:t>모집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마감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리스트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e. </a:t>
            </a:r>
            <a:r>
              <a:rPr lang="en-US" altLang="ko-KR" sz="1200" dirty="0" err="1">
                <a:ea typeface="맑은 고딕"/>
              </a:rPr>
              <a:t>마감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참가자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추방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f. </a:t>
            </a:r>
            <a:r>
              <a:rPr lang="en-US" altLang="ko-KR" sz="1200" dirty="0" err="1">
                <a:ea typeface="맑은 고딕"/>
              </a:rPr>
              <a:t>마감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완료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기능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g. </a:t>
            </a: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결석자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불참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처리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기능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16" name="그래픽 15" descr="커서 단색으로 채워진">
            <a:extLst>
              <a:ext uri="{FF2B5EF4-FFF2-40B4-BE49-F238E27FC236}">
                <a16:creationId xmlns:a16="http://schemas.microsoft.com/office/drawing/2014/main" id="{E4DD9A8D-A317-4BA8-B12D-3987DF4F6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20000">
            <a:off x="507867" y="5818036"/>
            <a:ext cx="325586" cy="2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0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F68C20F-C80F-4A0B-8E58-07A2BA65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4" y="1526061"/>
            <a:ext cx="11017624" cy="4038773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FCA0C38B-8D88-447A-A7EE-0E46012CD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820000">
            <a:off x="951007" y="5068237"/>
            <a:ext cx="325586" cy="29960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9C81C0-0150-4EAB-A48C-9F1F1EAA09F3}"/>
              </a:ext>
            </a:extLst>
          </p:cNvPr>
          <p:cNvSpPr/>
          <p:nvPr/>
        </p:nvSpPr>
        <p:spPr>
          <a:xfrm>
            <a:off x="8274576" y="4692656"/>
            <a:ext cx="3756059" cy="12785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17E37-F535-4FA2-9329-0C4C17E8B7F0}"/>
              </a:ext>
            </a:extLst>
          </p:cNvPr>
          <p:cNvSpPr txBox="1"/>
          <p:nvPr/>
        </p:nvSpPr>
        <p:spPr>
          <a:xfrm>
            <a:off x="8768010" y="4520715"/>
            <a:ext cx="439331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en-US" altLang="ko-KR" sz="1200" b="1" dirty="0">
              <a:ea typeface="+mn-lt"/>
              <a:cs typeface="+mn-lt"/>
            </a:endParaRPr>
          </a:p>
          <a:p>
            <a:r>
              <a:rPr lang="en-US" altLang="ko-KR" sz="1200" b="1" dirty="0">
                <a:ea typeface="+mn-lt"/>
                <a:cs typeface="+mn-lt"/>
              </a:rPr>
              <a:t>7. </a:t>
            </a:r>
            <a:r>
              <a:rPr lang="en-US" altLang="ko-KR" sz="1200" b="1" dirty="0" err="1">
                <a:ea typeface="+mn-lt"/>
                <a:cs typeface="+mn-lt"/>
              </a:rPr>
              <a:t>완료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en-US" altLang="ko-KR" sz="1200" b="1" dirty="0" err="1">
                <a:ea typeface="+mn-lt"/>
                <a:cs typeface="+mn-lt"/>
              </a:rPr>
              <a:t>투어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en-US" altLang="ko-KR" sz="1200" b="1" dirty="0" err="1">
                <a:ea typeface="+mn-lt"/>
                <a:cs typeface="+mn-lt"/>
              </a:rPr>
              <a:t>동행인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en-US" altLang="ko-KR" sz="1200" b="1" dirty="0" err="1">
                <a:ea typeface="+mn-lt"/>
                <a:cs typeface="+mn-lt"/>
              </a:rPr>
              <a:t>평가</a:t>
            </a:r>
            <a:endParaRPr lang="ko-KR" altLang="en-US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en-US" altLang="ko-KR" sz="1200" dirty="0" err="1">
                <a:ea typeface="맑은 고딕"/>
              </a:rPr>
              <a:t>투어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완료</a:t>
            </a:r>
            <a:r>
              <a:rPr lang="en-US" altLang="ko-KR" sz="1200" dirty="0">
                <a:ea typeface="맑은 고딕"/>
              </a:rPr>
              <a:t> 시 </a:t>
            </a:r>
            <a:r>
              <a:rPr lang="en-US" altLang="ko-KR" sz="1200" dirty="0" err="1">
                <a:ea typeface="맑은 고딕"/>
              </a:rPr>
              <a:t>참가자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기준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평가자</a:t>
            </a:r>
            <a:r>
              <a:rPr lang="en-US" altLang="ko-KR" sz="1200" dirty="0">
                <a:ea typeface="맑은 고딕"/>
              </a:rPr>
              <a:t> </a:t>
            </a:r>
          </a:p>
          <a:p>
            <a:r>
              <a:rPr lang="en-US" altLang="ko-KR" sz="1200" dirty="0">
                <a:ea typeface="맑은 고딕"/>
              </a:rPr>
              <a:t>    </a:t>
            </a:r>
            <a:r>
              <a:rPr lang="en-US" altLang="ko-KR" sz="1200" dirty="0" err="1">
                <a:ea typeface="맑은 고딕"/>
              </a:rPr>
              <a:t>리스트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생성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en-US" altLang="ko-KR" sz="1200" dirty="0" err="1">
                <a:ea typeface="맑은 고딕"/>
              </a:rPr>
              <a:t>평가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대상자</a:t>
            </a:r>
            <a:r>
              <a:rPr lang="en-US" altLang="ko-KR" sz="1200" dirty="0">
                <a:ea typeface="맑은 고딕"/>
              </a:rPr>
              <a:t> 1회 씩 </a:t>
            </a:r>
            <a:r>
              <a:rPr lang="en-US" altLang="ko-KR" sz="1200" dirty="0" err="1">
                <a:ea typeface="맑은 고딕"/>
              </a:rPr>
              <a:t>좋아요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평가</a:t>
            </a:r>
            <a:r>
              <a:rPr lang="en-US" altLang="ko-KR" sz="1200" dirty="0">
                <a:ea typeface="맑은 고딕"/>
              </a:rPr>
              <a:t> </a:t>
            </a:r>
            <a:r>
              <a:rPr lang="en-US" altLang="ko-KR" sz="1200" dirty="0" err="1">
                <a:ea typeface="맑은 고딕"/>
              </a:rPr>
              <a:t>가능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392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619052" y="3136612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후기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94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B2692C-E913-47FD-9295-F644A80B6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3" t="18054" r="29113" b="5591"/>
          <a:stretch/>
        </p:blipFill>
        <p:spPr>
          <a:xfrm>
            <a:off x="3156814" y="676780"/>
            <a:ext cx="5878371" cy="587917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586890" y="2788713"/>
            <a:ext cx="2196354" cy="8130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89938" y="2970038"/>
            <a:ext cx="306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1. </a:t>
            </a:r>
            <a:r>
              <a:rPr lang="ko-KR" altLang="en-US" sz="1200" b="1" dirty="0">
                <a:ea typeface="맑은 고딕"/>
              </a:rPr>
              <a:t>후기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후기 작성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0F6177-5C22-40EC-95C3-BB61B7F31C08}"/>
              </a:ext>
            </a:extLst>
          </p:cNvPr>
          <p:cNvSpPr/>
          <p:nvPr/>
        </p:nvSpPr>
        <p:spPr>
          <a:xfrm>
            <a:off x="9408755" y="1277848"/>
            <a:ext cx="1801089" cy="3983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B87AE-E3FB-45CA-BDFF-CC33E0D943B4}"/>
              </a:ext>
            </a:extLst>
          </p:cNvPr>
          <p:cNvSpPr txBox="1"/>
          <p:nvPr/>
        </p:nvSpPr>
        <p:spPr>
          <a:xfrm>
            <a:off x="9478028" y="1369206"/>
            <a:ext cx="19119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최신순, 평점순 검색 가능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F372237-96BE-4FD9-A2A0-314062FDD8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15564" y="1477008"/>
            <a:ext cx="1493191" cy="5457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97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F13B220-96B9-473E-A67D-315D9DED3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80" b="51180"/>
          <a:stretch/>
        </p:blipFill>
        <p:spPr>
          <a:xfrm>
            <a:off x="6189410" y="2546020"/>
            <a:ext cx="5655973" cy="117853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79E85D9-F831-4FCA-9937-220B46510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5" t="12744" r="30081" b="4739"/>
          <a:stretch/>
        </p:blipFill>
        <p:spPr>
          <a:xfrm>
            <a:off x="974551" y="863232"/>
            <a:ext cx="4895923" cy="529178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2D70300-7BB5-43C4-8AB3-2162B9797498}"/>
              </a:ext>
            </a:extLst>
          </p:cNvPr>
          <p:cNvSpPr/>
          <p:nvPr/>
        </p:nvSpPr>
        <p:spPr>
          <a:xfrm>
            <a:off x="4921827" y="1181713"/>
            <a:ext cx="1506682" cy="3831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E440F8-EE70-4597-BE17-79D1DCE97548}"/>
              </a:ext>
            </a:extLst>
          </p:cNvPr>
          <p:cNvSpPr txBox="1"/>
          <p:nvPr/>
        </p:nvSpPr>
        <p:spPr>
          <a:xfrm>
            <a:off x="5035997" y="898767"/>
            <a:ext cx="21608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200" b="1" dirty="0">
              <a:ea typeface="맑은 고딕"/>
            </a:endParaRPr>
          </a:p>
          <a:p>
            <a:endParaRPr lang="en-US" altLang="ko-KR" sz="1000" dirty="0">
              <a:ea typeface="맑은 고딕"/>
            </a:endParaRPr>
          </a:p>
          <a:p>
            <a:r>
              <a:rPr lang="ko-KR" altLang="en-US" sz="1000" dirty="0">
                <a:ea typeface="맑은 고딕"/>
              </a:rPr>
              <a:t>작성자일 경우 표시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DB940F0-2065-4D7C-9B53-FCDF633F360F}"/>
              </a:ext>
            </a:extLst>
          </p:cNvPr>
          <p:cNvSpPr/>
          <p:nvPr/>
        </p:nvSpPr>
        <p:spPr>
          <a:xfrm>
            <a:off x="6002591" y="2717818"/>
            <a:ext cx="1994380" cy="3831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2A326-2AB5-49EA-885E-E65812A80C3B}"/>
              </a:ext>
            </a:extLst>
          </p:cNvPr>
          <p:cNvSpPr txBox="1"/>
          <p:nvPr/>
        </p:nvSpPr>
        <p:spPr>
          <a:xfrm>
            <a:off x="6023482" y="2459498"/>
            <a:ext cx="21608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200" b="1" dirty="0">
              <a:ea typeface="맑은 고딕"/>
            </a:endParaRPr>
          </a:p>
          <a:p>
            <a:endParaRPr lang="en-US" altLang="ko-KR" sz="1000" dirty="0">
              <a:ea typeface="맑은 고딕"/>
            </a:endParaRPr>
          </a:p>
          <a:p>
            <a:r>
              <a:rPr lang="ko-KR" altLang="en-US" sz="1000" dirty="0">
                <a:ea typeface="맑은 고딕"/>
              </a:rPr>
              <a:t>아이디 당 </a:t>
            </a:r>
            <a:r>
              <a:rPr lang="en-US" altLang="ko-KR" sz="1000" dirty="0">
                <a:ea typeface="맑은 고딕"/>
              </a:rPr>
              <a:t>1</a:t>
            </a:r>
            <a:r>
              <a:rPr lang="ko-KR" altLang="en-US" sz="1000" dirty="0">
                <a:ea typeface="맑은 고딕"/>
              </a:rPr>
              <a:t>번의</a:t>
            </a:r>
            <a:r>
              <a:rPr lang="en-US" altLang="ko-KR" sz="1000" dirty="0">
                <a:ea typeface="맑은 고딕"/>
              </a:rPr>
              <a:t> </a:t>
            </a:r>
            <a:r>
              <a:rPr lang="ko-KR" altLang="en-US" sz="1000" dirty="0">
                <a:ea typeface="맑은 고딕"/>
              </a:rPr>
              <a:t>후기평가 가능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6775047" y="5332983"/>
            <a:ext cx="2443847" cy="82203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6950827" y="5491521"/>
            <a:ext cx="306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2. </a:t>
            </a:r>
            <a:r>
              <a:rPr lang="ko-KR" altLang="en-US" sz="1200" b="1" dirty="0">
                <a:ea typeface="맑은 고딕"/>
              </a:rPr>
              <a:t>후기 평가 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후기 평가 기능</a:t>
            </a:r>
            <a:endParaRPr lang="en-US" altLang="ko-KR" sz="1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4471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619052" y="3136612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쪽지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57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D1EBF2A-4634-4D1C-A392-5C3FF60A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4" y="3762144"/>
            <a:ext cx="8257865" cy="299947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2144232-E7C5-417C-80D4-EB9066A8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" y="561980"/>
            <a:ext cx="8266919" cy="303275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8404795" y="4834573"/>
            <a:ext cx="3235505" cy="13562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8742334" y="5029454"/>
            <a:ext cx="30635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1. </a:t>
            </a:r>
            <a:r>
              <a:rPr lang="ko-KR" altLang="en-US" sz="1200" b="1" dirty="0" err="1">
                <a:ea typeface="맑은 고딕"/>
              </a:rPr>
              <a:t>쪽지함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a. </a:t>
            </a:r>
            <a:r>
              <a:rPr lang="ko-KR" altLang="en-US" sz="1200" dirty="0">
                <a:ea typeface="맑은 고딕"/>
              </a:rPr>
              <a:t>받은 </a:t>
            </a:r>
            <a:r>
              <a:rPr lang="ko-KR" altLang="en-US" sz="1200" dirty="0" err="1">
                <a:ea typeface="맑은 고딕"/>
              </a:rPr>
              <a:t>쪽지함</a:t>
            </a:r>
            <a:r>
              <a:rPr lang="ko-KR" altLang="en-US" sz="1200" dirty="0">
                <a:ea typeface="맑은 고딕"/>
              </a:rPr>
              <a:t> 리스트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쪽지 읽음 </a:t>
            </a:r>
            <a:r>
              <a:rPr lang="en-US" altLang="ko-KR" sz="1200" dirty="0">
                <a:ea typeface="맑은 고딕"/>
              </a:rPr>
              <a:t>/ </a:t>
            </a:r>
            <a:r>
              <a:rPr lang="ko-KR" altLang="en-US" sz="1200" dirty="0">
                <a:ea typeface="맑은 고딕"/>
              </a:rPr>
              <a:t>삭제 처리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ko-KR" altLang="en-US" sz="1200" dirty="0">
                <a:ea typeface="맑은 고딕"/>
              </a:rPr>
              <a:t>보낸 </a:t>
            </a:r>
            <a:r>
              <a:rPr lang="ko-KR" altLang="en-US" sz="1200" dirty="0" err="1">
                <a:ea typeface="맑은 고딕"/>
              </a:rPr>
              <a:t>쪽지함</a:t>
            </a:r>
            <a:r>
              <a:rPr lang="ko-KR" altLang="en-US" sz="1200" dirty="0">
                <a:ea typeface="맑은 고딕"/>
              </a:rPr>
              <a:t> 리스트 확인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d. </a:t>
            </a:r>
            <a:r>
              <a:rPr lang="ko-KR" altLang="en-US" sz="1200" dirty="0">
                <a:ea typeface="맑은 고딕"/>
              </a:rPr>
              <a:t>안 읽은 쪽지 발신 취소 처리</a:t>
            </a:r>
            <a:endParaRPr lang="en-US" altLang="ko-KR" sz="1200" dirty="0">
              <a:ea typeface="맑은 고딕"/>
            </a:endParaRPr>
          </a:p>
        </p:txBody>
      </p:sp>
      <p:pic>
        <p:nvPicPr>
          <p:cNvPr id="22" name="그래픽 10" descr="커서 단색으로 채워진">
            <a:extLst>
              <a:ext uri="{FF2B5EF4-FFF2-40B4-BE49-F238E27FC236}">
                <a16:creationId xmlns:a16="http://schemas.microsoft.com/office/drawing/2014/main" id="{2D4F994E-24BC-4879-ABE1-D0C41E4A6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4978">
            <a:off x="246096" y="2488830"/>
            <a:ext cx="412176" cy="377540"/>
          </a:xfrm>
          <a:prstGeom prst="rect">
            <a:avLst/>
          </a:prstGeom>
        </p:spPr>
      </p:pic>
      <p:pic>
        <p:nvPicPr>
          <p:cNvPr id="17" name="그래픽 10" descr="커서 단색으로 채워진">
            <a:extLst>
              <a:ext uri="{FF2B5EF4-FFF2-40B4-BE49-F238E27FC236}">
                <a16:creationId xmlns:a16="http://schemas.microsoft.com/office/drawing/2014/main" id="{E77F97DC-C8FA-4703-9EEB-D944C5E11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4978">
            <a:off x="246098" y="5922909"/>
            <a:ext cx="412176" cy="3775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F56D259-2CDD-4463-8E07-08FD0E6687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4486" r="2280" b="5063"/>
          <a:stretch/>
        </p:blipFill>
        <p:spPr>
          <a:xfrm>
            <a:off x="7965440" y="1491502"/>
            <a:ext cx="3759200" cy="136144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47F93C-141A-46E7-BCED-9B12D5ADA4EA}"/>
              </a:ext>
            </a:extLst>
          </p:cNvPr>
          <p:cNvSpPr/>
          <p:nvPr/>
        </p:nvSpPr>
        <p:spPr>
          <a:xfrm>
            <a:off x="7965439" y="1491502"/>
            <a:ext cx="3759200" cy="1361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608A77-FA9F-41C6-B200-E13C986C8997}"/>
              </a:ext>
            </a:extLst>
          </p:cNvPr>
          <p:cNvCxnSpPr>
            <a:cxnSpLocks/>
          </p:cNvCxnSpPr>
          <p:nvPr/>
        </p:nvCxnSpPr>
        <p:spPr>
          <a:xfrm>
            <a:off x="4226561" y="1249680"/>
            <a:ext cx="3738877" cy="92254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5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395868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407020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F9F547-C89E-43DE-8444-C0763A76B984}"/>
              </a:ext>
            </a:extLst>
          </p:cNvPr>
          <p:cNvCxnSpPr>
            <a:cxnSpLocks/>
          </p:cNvCxnSpPr>
          <p:nvPr/>
        </p:nvCxnSpPr>
        <p:spPr>
          <a:xfrm>
            <a:off x="574286" y="6521606"/>
            <a:ext cx="11179097" cy="37170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CCC05-BAB7-4F8E-8D76-E1313C8E7B52}"/>
              </a:ext>
            </a:extLst>
          </p:cNvPr>
          <p:cNvSpPr txBox="1"/>
          <p:nvPr/>
        </p:nvSpPr>
        <p:spPr>
          <a:xfrm>
            <a:off x="850407" y="1884430"/>
            <a:ext cx="2612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b="1" dirty="0">
                <a:solidFill>
                  <a:srgbClr val="7F7F7F"/>
                </a:solidFill>
                <a:ea typeface="맑은 고딕"/>
              </a:rPr>
              <a:t>기획</a:t>
            </a:r>
            <a:r>
              <a:rPr lang="en-US" altLang="ko-KR" sz="3200" b="1" dirty="0">
                <a:solidFill>
                  <a:srgbClr val="7F7F7F"/>
                </a:solidFill>
                <a:ea typeface="맑은 고딕"/>
              </a:rPr>
              <a:t> </a:t>
            </a:r>
            <a:r>
              <a:rPr lang="ko-KR" sz="3200" b="1" dirty="0">
                <a:solidFill>
                  <a:srgbClr val="7F7F7F"/>
                </a:solidFill>
                <a:ea typeface="맑은 고딕"/>
              </a:rPr>
              <a:t>목적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85B952E-4F68-40E4-A45D-11D5553D3E63}"/>
              </a:ext>
            </a:extLst>
          </p:cNvPr>
          <p:cNvSpPr/>
          <p:nvPr/>
        </p:nvSpPr>
        <p:spPr>
          <a:xfrm>
            <a:off x="920440" y="2938643"/>
            <a:ext cx="121438" cy="120804"/>
          </a:xfrm>
          <a:prstGeom prst="ellipse">
            <a:avLst/>
          </a:prstGeom>
          <a:solidFill>
            <a:srgbClr val="00B0B0"/>
          </a:solidFill>
          <a:ln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D9C3D-75D2-40C6-B93C-CB5413200C1D}"/>
              </a:ext>
            </a:extLst>
          </p:cNvPr>
          <p:cNvSpPr txBox="1"/>
          <p:nvPr/>
        </p:nvSpPr>
        <p:spPr>
          <a:xfrm>
            <a:off x="1171744" y="2817606"/>
            <a:ext cx="1073553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프로젝트 </a:t>
            </a:r>
            <a:r>
              <a:rPr lang="ko-KR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바이크맵은</a:t>
            </a:r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자전거를 이용하여 국내 여행을 준비하는 사람들을 대상으로 하여 여행 루트의</a:t>
            </a:r>
            <a:endParaRPr lang="ko-KR" altLang="en-US" dirty="0">
              <a:solidFill>
                <a:schemeClr val="bg1">
                  <a:lumMod val="50000"/>
                </a:schemeClr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탐색과 저장, 공유 및 평가를 통하여 사람들이 원하는 여행 루트를 찾을 수 있게 하고, </a:t>
            </a:r>
            <a:endParaRPr lang="ko-KR" altLang="en-US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여행 루트를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활용하여 함께 여행할 동행인을 구할 수 있는 모임의 장을 함께 제공함으로써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endParaRPr lang="ko-KR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ko-KR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자전거 여행을 통합적으로 준비할 수 있는 플랫폼을 제공하는 것을 목적으로 한다.</a:t>
            </a:r>
            <a:endParaRPr lang="ko-KR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08879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A37828-344E-48B4-B6FB-72DFA57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0" y="1335782"/>
            <a:ext cx="11024197" cy="404631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4564315" y="5110926"/>
            <a:ext cx="3909125" cy="13562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4901854" y="5305807"/>
            <a:ext cx="322614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ea typeface="맑은 고딕"/>
              </a:rPr>
              <a:t>알림 기능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투어 참여 </a:t>
            </a:r>
            <a:r>
              <a:rPr lang="en-US" altLang="ko-KR" sz="1200" dirty="0">
                <a:ea typeface="맑은 고딕"/>
              </a:rPr>
              <a:t>/ </a:t>
            </a:r>
            <a:r>
              <a:rPr lang="ko-KR" altLang="en-US" sz="1200" dirty="0">
                <a:ea typeface="맑은 고딕"/>
              </a:rPr>
              <a:t>취소 </a:t>
            </a:r>
            <a:r>
              <a:rPr lang="en-US" altLang="ko-KR" sz="1200" dirty="0">
                <a:ea typeface="맑은 고딕"/>
              </a:rPr>
              <a:t>/ </a:t>
            </a:r>
            <a:r>
              <a:rPr lang="ko-KR" altLang="en-US" sz="1200" dirty="0">
                <a:ea typeface="맑은 고딕"/>
              </a:rPr>
              <a:t>투어 취소 등 액션 시 알림 보내기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게시글 댓글 작성 시 알림 보내기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c. </a:t>
            </a:r>
            <a:r>
              <a:rPr lang="ko-KR" altLang="en-US" sz="1200" dirty="0">
                <a:ea typeface="맑은 고딕"/>
              </a:rPr>
              <a:t>쪽지 수신 시 알림 보내기</a:t>
            </a:r>
            <a:endParaRPr lang="en-US" altLang="ko-KR" sz="1200" dirty="0">
              <a:ea typeface="맑은 고딕"/>
            </a:endParaRPr>
          </a:p>
        </p:txBody>
      </p:sp>
      <p:pic>
        <p:nvPicPr>
          <p:cNvPr id="17" name="그래픽 10" descr="커서 단색으로 채워진">
            <a:extLst>
              <a:ext uri="{FF2B5EF4-FFF2-40B4-BE49-F238E27FC236}">
                <a16:creationId xmlns:a16="http://schemas.microsoft.com/office/drawing/2014/main" id="{E77F97DC-C8FA-4703-9EEB-D944C5E11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84978">
            <a:off x="620213" y="4645803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88EF218-6A50-4CA5-9351-DE82B8F57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8" y="704904"/>
            <a:ext cx="7199462" cy="563748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6898537" y="5127067"/>
            <a:ext cx="2771323" cy="13562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7074317" y="5483395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3. </a:t>
            </a:r>
            <a:r>
              <a:rPr lang="ko-KR" altLang="en-US" sz="1200" b="1" dirty="0" err="1">
                <a:ea typeface="맑은 고딕"/>
              </a:rPr>
              <a:t>쪽지보내기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다른 회원 대상 쪽지 보내기</a:t>
            </a:r>
            <a:endParaRPr lang="en-US" altLang="ko-KR" sz="1200" dirty="0">
              <a:ea typeface="맑은 고딕"/>
            </a:endParaRPr>
          </a:p>
          <a:p>
            <a:r>
              <a:rPr lang="en-US" altLang="ko-KR" sz="1200" dirty="0">
                <a:ea typeface="맑은 고딕"/>
              </a:rPr>
              <a:t>b. </a:t>
            </a:r>
            <a:r>
              <a:rPr lang="ko-KR" altLang="en-US" sz="1200" dirty="0">
                <a:ea typeface="맑은 고딕"/>
              </a:rPr>
              <a:t>접속 시 즉시 알림 보내기</a:t>
            </a:r>
            <a:endParaRPr lang="en-US" altLang="ko-KR" sz="1200" dirty="0">
              <a:ea typeface="맑은 고딕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899CEBB-262A-45F4-8782-05421DA80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38" y="1914314"/>
            <a:ext cx="2534004" cy="151468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2D70300-7BB5-43C4-8AB3-2162B9797498}"/>
              </a:ext>
            </a:extLst>
          </p:cNvPr>
          <p:cNvSpPr/>
          <p:nvPr/>
        </p:nvSpPr>
        <p:spPr>
          <a:xfrm>
            <a:off x="6540634" y="1999529"/>
            <a:ext cx="1678805" cy="3831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E440F8-EE70-4597-BE17-79D1DCE97548}"/>
              </a:ext>
            </a:extLst>
          </p:cNvPr>
          <p:cNvSpPr txBox="1"/>
          <p:nvPr/>
        </p:nvSpPr>
        <p:spPr>
          <a:xfrm>
            <a:off x="6692146" y="2067994"/>
            <a:ext cx="21608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아이디 검색 가능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C01FF8-32EC-4352-9AFB-79DD196D3791}"/>
              </a:ext>
            </a:extLst>
          </p:cNvPr>
          <p:cNvSpPr/>
          <p:nvPr/>
        </p:nvSpPr>
        <p:spPr>
          <a:xfrm>
            <a:off x="9956800" y="3327687"/>
            <a:ext cx="1981200" cy="6147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72172E-DE77-4999-94B3-2F46F86654D2}"/>
              </a:ext>
            </a:extLst>
          </p:cNvPr>
          <p:cNvSpPr txBox="1"/>
          <p:nvPr/>
        </p:nvSpPr>
        <p:spPr>
          <a:xfrm>
            <a:off x="10137903" y="3400426"/>
            <a:ext cx="18000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1</a:t>
            </a:r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-</a:t>
            </a:r>
            <a:r>
              <a:rPr lang="ko-KR" altLang="en-US" sz="1400" b="1" dirty="0" err="1">
                <a:solidFill>
                  <a:srgbClr val="00B0B0"/>
                </a:solidFill>
                <a:ea typeface="맑은 고딕"/>
              </a:rPr>
              <a:t>b</a:t>
            </a:r>
            <a:endParaRPr lang="ko-KR" altLang="en-US" sz="1400" b="1" dirty="0">
              <a:solidFill>
                <a:srgbClr val="00B0B0"/>
              </a:solidFill>
              <a:ea typeface="맑은 고딕"/>
            </a:endParaRPr>
          </a:p>
          <a:p>
            <a:r>
              <a:rPr lang="ko-KR" altLang="en-US" sz="1000" dirty="0">
                <a:ea typeface="맑은 고딕"/>
              </a:rPr>
              <a:t>로그인 후 자동 팝업 설정</a:t>
            </a:r>
          </a:p>
        </p:txBody>
      </p:sp>
      <p:pic>
        <p:nvPicPr>
          <p:cNvPr id="22" name="그래픽 10" descr="커서 단색으로 채워진">
            <a:extLst>
              <a:ext uri="{FF2B5EF4-FFF2-40B4-BE49-F238E27FC236}">
                <a16:creationId xmlns:a16="http://schemas.microsoft.com/office/drawing/2014/main" id="{2D4F994E-24BC-4879-ABE1-D0C41E4A6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4978">
            <a:off x="673637" y="5932607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0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150095" y="3603772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구현 및 기능</a:t>
            </a:r>
            <a:endParaRPr 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944EB-940C-4826-B99B-285F9E6F1A70}"/>
              </a:ext>
            </a:extLst>
          </p:cNvPr>
          <p:cNvSpPr txBox="1"/>
          <p:nvPr/>
        </p:nvSpPr>
        <p:spPr>
          <a:xfrm>
            <a:off x="5978675" y="4188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관리자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F544-FA5B-4820-AAB8-3AF6CE18E2DB}"/>
              </a:ext>
            </a:extLst>
          </p:cNvPr>
          <p:cNvSpPr txBox="1"/>
          <p:nvPr/>
        </p:nvSpPr>
        <p:spPr>
          <a:xfrm>
            <a:off x="5978675" y="2949632"/>
            <a:ext cx="10113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Malgun Gothic"/>
                <a:ea typeface="+mn-lt"/>
              </a:rPr>
              <a:t>04</a:t>
            </a:r>
            <a:endParaRPr lang="ko-KR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350949" y="1563570"/>
            <a:ext cx="4078429" cy="3541567"/>
          </a:xfrm>
          <a:prstGeom prst="triangle">
            <a:avLst/>
          </a:prstGeom>
          <a:noFill/>
          <a:ln w="5715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443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619052" y="3104888"/>
            <a:ext cx="321092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관리자 </a:t>
            </a:r>
            <a:endParaRPr lang="en-US" alt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페이지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827199" y="1823343"/>
            <a:ext cx="2918111" cy="2563090"/>
          </a:xfrm>
          <a:prstGeom prst="triangle">
            <a:avLst/>
          </a:prstGeom>
          <a:noFill/>
          <a:ln w="57150">
            <a:solidFill>
              <a:srgbClr val="FFC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6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00FCBD1-5367-4B7D-98B6-C78DD0F97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1"/>
          <a:stretch/>
        </p:blipFill>
        <p:spPr>
          <a:xfrm>
            <a:off x="7791511" y="1053547"/>
            <a:ext cx="3781924" cy="4667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C2D096-B77F-4E97-9573-7D03E216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92" y="1053548"/>
            <a:ext cx="6411220" cy="474411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7226542" y="5125026"/>
            <a:ext cx="3306987" cy="997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7402322" y="5308780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1. </a:t>
            </a:r>
            <a:r>
              <a:rPr lang="ko-KR" altLang="en-US" sz="1200" b="1" dirty="0">
                <a:ea typeface="맑은 고딕"/>
              </a:rPr>
              <a:t>관리자 페이지 접근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관리자 로그인 시 마이 메뉴에 관리자 페이지 링크 생성</a:t>
            </a:r>
            <a:endParaRPr lang="en-US" altLang="ko-KR" sz="1200" dirty="0">
              <a:ea typeface="맑은 고딕"/>
            </a:endParaRPr>
          </a:p>
        </p:txBody>
      </p:sp>
      <p:pic>
        <p:nvPicPr>
          <p:cNvPr id="5" name="그래픽 10" descr="커서 단색으로 채워진">
            <a:extLst>
              <a:ext uri="{FF2B5EF4-FFF2-40B4-BE49-F238E27FC236}">
                <a16:creationId xmlns:a16="http://schemas.microsoft.com/office/drawing/2014/main" id="{14EAFB65-CF92-4BEB-BFA4-E0830997F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4134">
            <a:off x="6387262" y="3334347"/>
            <a:ext cx="412176" cy="3775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08171BA-F639-4599-8D7E-99F060E47DB3}"/>
              </a:ext>
            </a:extLst>
          </p:cNvPr>
          <p:cNvSpPr/>
          <p:nvPr/>
        </p:nvSpPr>
        <p:spPr>
          <a:xfrm>
            <a:off x="9430041" y="3537701"/>
            <a:ext cx="1955136" cy="395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3BB2379-E0F3-4E03-A229-46A2D1A6D3E0}"/>
              </a:ext>
            </a:extLst>
          </p:cNvPr>
          <p:cNvCxnSpPr>
            <a:cxnSpLocks/>
          </p:cNvCxnSpPr>
          <p:nvPr/>
        </p:nvCxnSpPr>
        <p:spPr>
          <a:xfrm>
            <a:off x="6623298" y="3537702"/>
            <a:ext cx="2806743" cy="1978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14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0F4CFA22-FD17-4C18-A807-30510B295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 b="15319"/>
          <a:stretch/>
        </p:blipFill>
        <p:spPr>
          <a:xfrm>
            <a:off x="476992" y="959916"/>
            <a:ext cx="10959734" cy="4809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C67AB6-708C-424F-ABCF-6EFBF408E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1" t="35350" r="6477" b="11587"/>
          <a:stretch/>
        </p:blipFill>
        <p:spPr>
          <a:xfrm>
            <a:off x="2345081" y="2259875"/>
            <a:ext cx="8333311" cy="294968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2345081" y="5360882"/>
            <a:ext cx="2755838" cy="116541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2402229" y="5631555"/>
            <a:ext cx="30635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2. </a:t>
            </a:r>
            <a:r>
              <a:rPr lang="ko-KR" altLang="en-US" sz="1200" b="1" dirty="0">
                <a:ea typeface="맑은 고딕"/>
              </a:rPr>
              <a:t>회원 관리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불량 회원 접속 권한 정지설정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>
                <a:ea typeface="맑은 고딕"/>
              </a:rPr>
              <a:t>정지 기간 수정 및 해제</a:t>
            </a:r>
            <a:endParaRPr lang="en-US" altLang="ko-KR" sz="1200" dirty="0">
              <a:ea typeface="맑은 고딕"/>
            </a:endParaRPr>
          </a:p>
          <a:p>
            <a:endParaRPr lang="en-US" altLang="ko-KR" sz="1200" dirty="0">
              <a:ea typeface="맑은 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4EC7BFC-44CA-4F23-9DB9-4B7265892010}"/>
              </a:ext>
            </a:extLst>
          </p:cNvPr>
          <p:cNvSpPr/>
          <p:nvPr/>
        </p:nvSpPr>
        <p:spPr>
          <a:xfrm>
            <a:off x="10408024" y="3190699"/>
            <a:ext cx="597477" cy="3030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238C3-5F41-4DE4-8A3C-CFDF54231413}"/>
              </a:ext>
            </a:extLst>
          </p:cNvPr>
          <p:cNvSpPr txBox="1"/>
          <p:nvPr/>
        </p:nvSpPr>
        <p:spPr>
          <a:xfrm>
            <a:off x="10463445" y="3194165"/>
            <a:ext cx="47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2</a:t>
            </a:r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-</a:t>
            </a:r>
            <a:r>
              <a:rPr lang="ko-KR" altLang="en-US" sz="1400" b="1" dirty="0" err="1">
                <a:solidFill>
                  <a:srgbClr val="00B0B0"/>
                </a:solidFill>
                <a:ea typeface="맑은 고딕"/>
              </a:rPr>
              <a:t>a</a:t>
            </a:r>
            <a:endParaRPr lang="ko-KR" altLang="en-US" sz="1400" b="1" dirty="0">
              <a:solidFill>
                <a:srgbClr val="00B0B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5D71E2-ACB7-41F4-B5BA-E48956DC5BDB}"/>
              </a:ext>
            </a:extLst>
          </p:cNvPr>
          <p:cNvSpPr/>
          <p:nvPr/>
        </p:nvSpPr>
        <p:spPr>
          <a:xfrm>
            <a:off x="11011583" y="3946102"/>
            <a:ext cx="588817" cy="2770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C12DF-A9C1-40D2-9407-54261F2C130A}"/>
              </a:ext>
            </a:extLst>
          </p:cNvPr>
          <p:cNvSpPr txBox="1"/>
          <p:nvPr/>
        </p:nvSpPr>
        <p:spPr>
          <a:xfrm>
            <a:off x="11071330" y="3945239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2</a:t>
            </a:r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-</a:t>
            </a:r>
            <a:r>
              <a:rPr lang="ko-KR" altLang="en-US" sz="1400" b="1" dirty="0" err="1">
                <a:solidFill>
                  <a:srgbClr val="00B0B0"/>
                </a:solidFill>
                <a:ea typeface="맑은 고딕"/>
              </a:rPr>
              <a:t>b</a:t>
            </a:r>
            <a:endParaRPr lang="ko-KR" altLang="en-US" sz="1400" dirty="0">
              <a:solidFill>
                <a:srgbClr val="00B0B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40AFDE-4E74-4B41-99DA-6FDA373249AF}"/>
              </a:ext>
            </a:extLst>
          </p:cNvPr>
          <p:cNvSpPr/>
          <p:nvPr/>
        </p:nvSpPr>
        <p:spPr>
          <a:xfrm>
            <a:off x="9914136" y="4299701"/>
            <a:ext cx="493888" cy="395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06C9EC-A9AB-44B0-A59A-0A97CFA641F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0389274" y="4084648"/>
            <a:ext cx="622309" cy="4090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0" descr="커서 단색으로 채워진">
            <a:extLst>
              <a:ext uri="{FF2B5EF4-FFF2-40B4-BE49-F238E27FC236}">
                <a16:creationId xmlns:a16="http://schemas.microsoft.com/office/drawing/2014/main" id="{3BE78693-6699-4899-993B-AC04566BC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84978">
            <a:off x="336085" y="2569296"/>
            <a:ext cx="412176" cy="3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0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022FC39A-A4FE-4090-8A6F-459FAE85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3" b="3791"/>
          <a:stretch/>
        </p:blipFill>
        <p:spPr>
          <a:xfrm>
            <a:off x="879226" y="767247"/>
            <a:ext cx="10433548" cy="526537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293756" y="5534247"/>
            <a:ext cx="3177885" cy="97867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389327" y="5701753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3. </a:t>
            </a:r>
            <a:r>
              <a:rPr lang="ko-KR" altLang="en-US" sz="1200" b="1" dirty="0">
                <a:ea typeface="맑은 고딕"/>
              </a:rPr>
              <a:t>루트 게시물 관리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공개</a:t>
            </a:r>
            <a:r>
              <a:rPr lang="en-US" altLang="ko-KR" sz="1200" dirty="0">
                <a:ea typeface="맑은 고딕"/>
              </a:rPr>
              <a:t>/</a:t>
            </a:r>
            <a:r>
              <a:rPr lang="ko-KR" altLang="en-US" sz="1200" dirty="0">
                <a:ea typeface="맑은 고딕"/>
              </a:rPr>
              <a:t>비공개 처리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관리자 추천</a:t>
            </a:r>
            <a:r>
              <a:rPr lang="en-US" altLang="ko-KR" sz="1200" dirty="0">
                <a:ea typeface="맑은 고딕"/>
              </a:rPr>
              <a:t>/</a:t>
            </a:r>
            <a:r>
              <a:rPr lang="ko-KR" altLang="en-US" sz="1200" dirty="0">
                <a:ea typeface="맑은 고딕"/>
              </a:rPr>
              <a:t>추천 해제 기능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827A0D-5120-4E24-B444-467C022E26D0}"/>
              </a:ext>
            </a:extLst>
          </p:cNvPr>
          <p:cNvSpPr/>
          <p:nvPr/>
        </p:nvSpPr>
        <p:spPr>
          <a:xfrm>
            <a:off x="9375680" y="5513032"/>
            <a:ext cx="1665719" cy="400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92B521-69B0-4521-8F18-54039B06A69E}"/>
              </a:ext>
            </a:extLst>
          </p:cNvPr>
          <p:cNvSpPr/>
          <p:nvPr/>
        </p:nvSpPr>
        <p:spPr>
          <a:xfrm>
            <a:off x="7593576" y="6023584"/>
            <a:ext cx="2518063" cy="45916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E88070-C878-458B-BD5A-9316AADF08A4}"/>
              </a:ext>
            </a:extLst>
          </p:cNvPr>
          <p:cNvSpPr txBox="1"/>
          <p:nvPr/>
        </p:nvSpPr>
        <p:spPr>
          <a:xfrm>
            <a:off x="7673374" y="5762298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다수의 글을 추천 및 해제 가능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7A054B6-0740-4330-BD78-04D672A0EC86}"/>
              </a:ext>
            </a:extLst>
          </p:cNvPr>
          <p:cNvSpPr/>
          <p:nvPr/>
        </p:nvSpPr>
        <p:spPr>
          <a:xfrm>
            <a:off x="10818648" y="6292354"/>
            <a:ext cx="597477" cy="3030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958528-F7C6-4195-9FB0-42C6DE611D1E}"/>
              </a:ext>
            </a:extLst>
          </p:cNvPr>
          <p:cNvSpPr txBox="1"/>
          <p:nvPr/>
        </p:nvSpPr>
        <p:spPr>
          <a:xfrm>
            <a:off x="10874069" y="6295820"/>
            <a:ext cx="47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3</a:t>
            </a:r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-</a:t>
            </a:r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b</a:t>
            </a:r>
            <a:endParaRPr lang="ko-KR" altLang="en-US" sz="1400" b="1" dirty="0">
              <a:solidFill>
                <a:srgbClr val="00B0B0"/>
              </a:solidFill>
            </a:endParaRPr>
          </a:p>
        </p:txBody>
      </p:sp>
      <p:pic>
        <p:nvPicPr>
          <p:cNvPr id="16" name="그래픽 10" descr="커서 단색으로 채워진">
            <a:extLst>
              <a:ext uri="{FF2B5EF4-FFF2-40B4-BE49-F238E27FC236}">
                <a16:creationId xmlns:a16="http://schemas.microsoft.com/office/drawing/2014/main" id="{6FF3A59D-1811-421B-905F-012682093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84978">
            <a:off x="748064" y="3563183"/>
            <a:ext cx="412176" cy="37754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F3B6F08-9D14-40CC-8272-4A7DE69903D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819137" y="5913833"/>
            <a:ext cx="999511" cy="53005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79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2018A6-C6D8-4FE9-B354-7E30605AF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r="5765"/>
          <a:stretch/>
        </p:blipFill>
        <p:spPr>
          <a:xfrm>
            <a:off x="904240" y="1279400"/>
            <a:ext cx="10607040" cy="4425994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92B521-69B0-4521-8F18-54039B06A69E}"/>
              </a:ext>
            </a:extLst>
          </p:cNvPr>
          <p:cNvSpPr/>
          <p:nvPr/>
        </p:nvSpPr>
        <p:spPr>
          <a:xfrm>
            <a:off x="7958929" y="851113"/>
            <a:ext cx="3765711" cy="6006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E88070-C878-458B-BD5A-9316AADF08A4}"/>
              </a:ext>
            </a:extLst>
          </p:cNvPr>
          <p:cNvSpPr txBox="1"/>
          <p:nvPr/>
        </p:nvSpPr>
        <p:spPr>
          <a:xfrm>
            <a:off x="8017648" y="817735"/>
            <a:ext cx="37069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관리자 추천한 루트가 메인 홈페이지 하단에 위치</a:t>
            </a:r>
            <a:endParaRPr lang="ko-KR" altLang="en-US" sz="12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6724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78D8002-1F81-4B87-BB51-6ADF472A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" b="8332"/>
          <a:stretch/>
        </p:blipFill>
        <p:spPr>
          <a:xfrm>
            <a:off x="812594" y="862715"/>
            <a:ext cx="10679470" cy="51325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18C120-6A17-44D3-9C71-CFFCC1E0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38" y="2104084"/>
            <a:ext cx="8423553" cy="389120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1882699" y="4830170"/>
            <a:ext cx="3515359" cy="16757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2108685" y="5110576"/>
            <a:ext cx="30635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4. </a:t>
            </a:r>
            <a:r>
              <a:rPr lang="ko-KR" altLang="en-US" sz="1200" b="1" dirty="0">
                <a:ea typeface="맑은 고딕"/>
              </a:rPr>
              <a:t>루트 스크랩</a:t>
            </a:r>
            <a:r>
              <a:rPr lang="en-US" altLang="ko-KR" sz="1200" b="1" dirty="0">
                <a:ea typeface="맑은 고딕"/>
              </a:rPr>
              <a:t> (</a:t>
            </a:r>
            <a:r>
              <a:rPr lang="ko-KR" altLang="en-US" sz="1200" b="1" dirty="0">
                <a:ea typeface="맑은 고딕"/>
              </a:rPr>
              <a:t>관리자</a:t>
            </a:r>
            <a:r>
              <a:rPr lang="en-US" altLang="ko-KR" sz="1200" b="1" dirty="0">
                <a:ea typeface="맑은 고딕"/>
              </a:rPr>
              <a:t>)</a:t>
            </a: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공개 루트 기준 추천 루트 지정 가능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>
                <a:ea typeface="맑은 고딕"/>
              </a:rPr>
              <a:t>추천 루트 별도 표시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>
                <a:ea typeface="맑은 고딕"/>
              </a:rPr>
              <a:t>모집 게시글만 검색 기능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>
                <a:ea typeface="맑은 고딕"/>
              </a:rPr>
              <a:t>루트 게시물</a:t>
            </a:r>
            <a:r>
              <a:rPr lang="en-US" altLang="ko-KR" sz="1200" dirty="0">
                <a:ea typeface="맑은 고딕"/>
              </a:rPr>
              <a:t> </a:t>
            </a:r>
            <a:r>
              <a:rPr lang="ko-KR" altLang="en-US" sz="1200" dirty="0">
                <a:ea typeface="맑은 고딕"/>
              </a:rPr>
              <a:t>제목</a:t>
            </a:r>
            <a:r>
              <a:rPr lang="en-US" altLang="ko-KR" sz="1200" dirty="0">
                <a:ea typeface="맑은 고딕"/>
              </a:rPr>
              <a:t>, </a:t>
            </a:r>
            <a:r>
              <a:rPr lang="ko-KR" altLang="en-US" sz="1200" dirty="0">
                <a:ea typeface="맑은 고딕"/>
              </a:rPr>
              <a:t>작성자</a:t>
            </a:r>
            <a:r>
              <a:rPr lang="en-US" altLang="ko-KR" sz="1200" dirty="0">
                <a:ea typeface="맑은 고딕"/>
              </a:rPr>
              <a:t>, </a:t>
            </a:r>
            <a:r>
              <a:rPr lang="ko-KR" altLang="en-US" sz="1200" dirty="0">
                <a:ea typeface="맑은 고딕"/>
              </a:rPr>
              <a:t>본문내용 별 검색기능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6F7B7C-E542-4388-98CC-32E2D72E227A}"/>
              </a:ext>
            </a:extLst>
          </p:cNvPr>
          <p:cNvSpPr/>
          <p:nvPr/>
        </p:nvSpPr>
        <p:spPr>
          <a:xfrm>
            <a:off x="2167422" y="2094740"/>
            <a:ext cx="580158" cy="3290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A0007-AA4B-44C5-BFC9-2F49599A94FC}"/>
              </a:ext>
            </a:extLst>
          </p:cNvPr>
          <p:cNvSpPr txBox="1"/>
          <p:nvPr/>
        </p:nvSpPr>
        <p:spPr>
          <a:xfrm>
            <a:off x="2215912" y="2104084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4</a:t>
            </a:r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-c</a:t>
            </a:r>
            <a:endParaRPr lang="ko-KR" altLang="en-US" sz="1400" dirty="0">
              <a:solidFill>
                <a:srgbClr val="00B0B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420F28-2BDC-43DD-BEDA-7173BE27B582}"/>
              </a:ext>
            </a:extLst>
          </p:cNvPr>
          <p:cNvSpPr/>
          <p:nvPr/>
        </p:nvSpPr>
        <p:spPr>
          <a:xfrm>
            <a:off x="8028747" y="1050082"/>
            <a:ext cx="597477" cy="30307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F9248D-1B64-4674-BA29-BC8791C9982E}"/>
              </a:ext>
            </a:extLst>
          </p:cNvPr>
          <p:cNvSpPr txBox="1"/>
          <p:nvPr/>
        </p:nvSpPr>
        <p:spPr>
          <a:xfrm>
            <a:off x="8084168" y="1053548"/>
            <a:ext cx="47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00B0B0"/>
                </a:solidFill>
                <a:ea typeface="맑은 고딕"/>
              </a:rPr>
              <a:t>1-</a:t>
            </a:r>
            <a:r>
              <a:rPr lang="en-US" altLang="ko-KR" sz="1400" b="1" dirty="0">
                <a:solidFill>
                  <a:srgbClr val="00B0B0"/>
                </a:solidFill>
                <a:ea typeface="맑은 고딕"/>
              </a:rPr>
              <a:t>d</a:t>
            </a:r>
            <a:endParaRPr lang="ko-KR" altLang="en-US" sz="1400" b="1" dirty="0">
              <a:solidFill>
                <a:srgbClr val="00B0B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6FC338-EB5B-49A6-9ACF-E70A54B11E0D}"/>
              </a:ext>
            </a:extLst>
          </p:cNvPr>
          <p:cNvSpPr/>
          <p:nvPr/>
        </p:nvSpPr>
        <p:spPr>
          <a:xfrm>
            <a:off x="2733040" y="3637202"/>
            <a:ext cx="8310880" cy="514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7317310-8599-40DC-BC5A-D29A02B5A450}"/>
              </a:ext>
            </a:extLst>
          </p:cNvPr>
          <p:cNvSpPr/>
          <p:nvPr/>
        </p:nvSpPr>
        <p:spPr>
          <a:xfrm>
            <a:off x="6172762" y="5890141"/>
            <a:ext cx="3621464" cy="5149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62BCA-FEB8-432D-89B9-2FD4820E5292}"/>
              </a:ext>
            </a:extLst>
          </p:cNvPr>
          <p:cNvSpPr txBox="1"/>
          <p:nvPr/>
        </p:nvSpPr>
        <p:spPr>
          <a:xfrm>
            <a:off x="6212275" y="5669604"/>
            <a:ext cx="35819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참가목록 버튼을 누르면 참가 리스트 표시 가능</a:t>
            </a:r>
            <a:endParaRPr lang="ko-KR" altLang="en-US" sz="1200" dirty="0">
              <a:ea typeface="맑은 고딕"/>
            </a:endParaRPr>
          </a:p>
          <a:p>
            <a:endParaRPr lang="ko-KR" altLang="en-US" sz="1200" b="1" dirty="0">
              <a:ea typeface="맑은 고딕"/>
            </a:endParaRPr>
          </a:p>
        </p:txBody>
      </p:sp>
      <p:pic>
        <p:nvPicPr>
          <p:cNvPr id="19" name="그래픽 10" descr="커서 단색으로 채워진">
            <a:extLst>
              <a:ext uri="{FF2B5EF4-FFF2-40B4-BE49-F238E27FC236}">
                <a16:creationId xmlns:a16="http://schemas.microsoft.com/office/drawing/2014/main" id="{9343C649-D17C-4DFA-9DD0-F9369DE2D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84978">
            <a:off x="699035" y="3644276"/>
            <a:ext cx="412176" cy="37754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1BFDC5-B3F9-42E5-972C-F99E3739C2CA}"/>
              </a:ext>
            </a:extLst>
          </p:cNvPr>
          <p:cNvCxnSpPr>
            <a:cxnSpLocks/>
          </p:cNvCxnSpPr>
          <p:nvPr/>
        </p:nvCxnSpPr>
        <p:spPr>
          <a:xfrm>
            <a:off x="8084168" y="4152189"/>
            <a:ext cx="0" cy="17379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546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297FB5E-FAF3-4E82-B8B4-22877C16C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b="6517"/>
          <a:stretch/>
        </p:blipFill>
        <p:spPr>
          <a:xfrm>
            <a:off x="822795" y="780131"/>
            <a:ext cx="10633155" cy="5169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EA4644-B787-4B73-A223-1595CC88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69" y="2341629"/>
            <a:ext cx="7868873" cy="3613581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461785" y="5361661"/>
            <a:ext cx="3177885" cy="9855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661410" y="5545734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5. </a:t>
            </a:r>
            <a:r>
              <a:rPr lang="ko-KR" altLang="en-US" sz="1200" b="1" dirty="0">
                <a:ea typeface="맑은 고딕"/>
              </a:rPr>
              <a:t>후기 게시물 관리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ko-KR" altLang="en-US" sz="1200" dirty="0">
                <a:ea typeface="맑은 고딕"/>
              </a:rPr>
              <a:t>게시물 삭제 기능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>
                <a:ea typeface="맑은 고딕"/>
              </a:rPr>
              <a:t>관리자 추천 및 추천 해제 기능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B5D71E2-ACB7-41F4-B5BA-E48956DC5BDB}"/>
              </a:ext>
            </a:extLst>
          </p:cNvPr>
          <p:cNvSpPr/>
          <p:nvPr/>
        </p:nvSpPr>
        <p:spPr>
          <a:xfrm>
            <a:off x="10383148" y="6382219"/>
            <a:ext cx="588817" cy="2770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C12DF-A9C1-40D2-9407-54261F2C130A}"/>
              </a:ext>
            </a:extLst>
          </p:cNvPr>
          <p:cNvSpPr txBox="1"/>
          <p:nvPr/>
        </p:nvSpPr>
        <p:spPr>
          <a:xfrm>
            <a:off x="10442895" y="6381356"/>
            <a:ext cx="483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>
                <a:solidFill>
                  <a:srgbClr val="00B0B0"/>
                </a:solidFill>
                <a:ea typeface="맑은 고딕"/>
              </a:rPr>
              <a:t>1-b</a:t>
            </a:r>
            <a:endParaRPr lang="ko-KR" altLang="en-US" sz="1400">
              <a:solidFill>
                <a:srgbClr val="00B0B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827A0D-5120-4E24-B444-467C022E26D0}"/>
              </a:ext>
            </a:extLst>
          </p:cNvPr>
          <p:cNvSpPr/>
          <p:nvPr/>
        </p:nvSpPr>
        <p:spPr>
          <a:xfrm>
            <a:off x="8847324" y="5628815"/>
            <a:ext cx="1543050" cy="400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0" descr="커서 단색으로 채워진">
            <a:extLst>
              <a:ext uri="{FF2B5EF4-FFF2-40B4-BE49-F238E27FC236}">
                <a16:creationId xmlns:a16="http://schemas.microsoft.com/office/drawing/2014/main" id="{44244F6B-BBB3-418A-8CD0-C0DEDFBF5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84978">
            <a:off x="735147" y="3988942"/>
            <a:ext cx="412176" cy="37754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CACCB67-674D-47F6-8EE8-FEECFAA3ADCE}"/>
              </a:ext>
            </a:extLst>
          </p:cNvPr>
          <p:cNvSpPr/>
          <p:nvPr/>
        </p:nvSpPr>
        <p:spPr>
          <a:xfrm>
            <a:off x="7168035" y="6200150"/>
            <a:ext cx="2518063" cy="45916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030F1-A501-42A2-9F52-D0090E6AE99F}"/>
              </a:ext>
            </a:extLst>
          </p:cNvPr>
          <p:cNvSpPr txBox="1"/>
          <p:nvPr/>
        </p:nvSpPr>
        <p:spPr>
          <a:xfrm>
            <a:off x="7247833" y="5938864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다수의 글을 추천 및 해제 가능</a:t>
            </a:r>
            <a:endParaRPr lang="ko-KR" altLang="en-US" sz="1200" dirty="0">
              <a:ea typeface="맑은 고딕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387B01D-44BF-4F36-970F-696C1F1F1FAD}"/>
              </a:ext>
            </a:extLst>
          </p:cNvPr>
          <p:cNvCxnSpPr>
            <a:cxnSpLocks/>
          </p:cNvCxnSpPr>
          <p:nvPr/>
        </p:nvCxnSpPr>
        <p:spPr>
          <a:xfrm>
            <a:off x="9400805" y="6021967"/>
            <a:ext cx="999511" cy="53005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46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395868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407020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F9F547-C89E-43DE-8444-C0763A76B984}"/>
              </a:ext>
            </a:extLst>
          </p:cNvPr>
          <p:cNvCxnSpPr>
            <a:cxnSpLocks/>
          </p:cNvCxnSpPr>
          <p:nvPr/>
        </p:nvCxnSpPr>
        <p:spPr>
          <a:xfrm>
            <a:off x="574286" y="6521606"/>
            <a:ext cx="11179097" cy="37170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CCC05-BAB7-4F8E-8D76-E1313C8E7B52}"/>
              </a:ext>
            </a:extLst>
          </p:cNvPr>
          <p:cNvSpPr txBox="1"/>
          <p:nvPr/>
        </p:nvSpPr>
        <p:spPr>
          <a:xfrm>
            <a:off x="5240316" y="507184"/>
            <a:ext cx="2612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구현 목표</a:t>
            </a:r>
            <a:endParaRPr lang="ko-KR" sz="3200" b="1" dirty="0">
              <a:solidFill>
                <a:srgbClr val="7F7F7F"/>
              </a:solidFill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85B952E-4F68-40E4-A45D-11D5553D3E63}"/>
              </a:ext>
            </a:extLst>
          </p:cNvPr>
          <p:cNvSpPr/>
          <p:nvPr/>
        </p:nvSpPr>
        <p:spPr>
          <a:xfrm>
            <a:off x="4346051" y="1400336"/>
            <a:ext cx="2935642" cy="2935008"/>
          </a:xfrm>
          <a:prstGeom prst="ellipse">
            <a:avLst/>
          </a:prstGeom>
          <a:solidFill>
            <a:srgbClr val="00B0B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AA5A1DA-2767-484D-8DFE-1A7B84B35668}"/>
              </a:ext>
            </a:extLst>
          </p:cNvPr>
          <p:cNvSpPr/>
          <p:nvPr/>
        </p:nvSpPr>
        <p:spPr>
          <a:xfrm>
            <a:off x="3531719" y="2565548"/>
            <a:ext cx="2935642" cy="2935008"/>
          </a:xfrm>
          <a:prstGeom prst="ellipse">
            <a:avLst/>
          </a:prstGeom>
          <a:solidFill>
            <a:srgbClr val="32789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2B841C-FBB2-4E6F-9788-E2EC68268C2D}"/>
              </a:ext>
            </a:extLst>
          </p:cNvPr>
          <p:cNvSpPr/>
          <p:nvPr/>
        </p:nvSpPr>
        <p:spPr>
          <a:xfrm>
            <a:off x="5002636" y="3407740"/>
            <a:ext cx="2935642" cy="2935008"/>
          </a:xfrm>
          <a:prstGeom prst="ellipse">
            <a:avLst/>
          </a:prstGeom>
          <a:solidFill>
            <a:srgbClr val="3257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A79D74-E2A9-47B0-9E3F-CC3A2C9B1192}"/>
              </a:ext>
            </a:extLst>
          </p:cNvPr>
          <p:cNvSpPr/>
          <p:nvPr/>
        </p:nvSpPr>
        <p:spPr>
          <a:xfrm>
            <a:off x="5738282" y="1939836"/>
            <a:ext cx="2935642" cy="2935008"/>
          </a:xfrm>
          <a:prstGeom prst="ellipse">
            <a:avLst/>
          </a:prstGeom>
          <a:solidFill>
            <a:srgbClr val="2943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6B1A2-11E9-4804-A58A-367F615A01B7}"/>
              </a:ext>
            </a:extLst>
          </p:cNvPr>
          <p:cNvSpPr txBox="1"/>
          <p:nvPr/>
        </p:nvSpPr>
        <p:spPr>
          <a:xfrm>
            <a:off x="4950665" y="1810427"/>
            <a:ext cx="1219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루트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4B8F1-F328-46F8-B22A-EBBF53F14288}"/>
              </a:ext>
            </a:extLst>
          </p:cNvPr>
          <p:cNvSpPr txBox="1"/>
          <p:nvPr/>
        </p:nvSpPr>
        <p:spPr>
          <a:xfrm>
            <a:off x="7358645" y="2514072"/>
            <a:ext cx="1219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후기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039AA-1769-4188-AFBB-321E5B8F34DD}"/>
              </a:ext>
            </a:extLst>
          </p:cNvPr>
          <p:cNvSpPr txBox="1"/>
          <p:nvPr/>
        </p:nvSpPr>
        <p:spPr>
          <a:xfrm>
            <a:off x="5888482" y="5173542"/>
            <a:ext cx="19638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관리자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45B89-53B7-4D6A-850C-9863D9B5BEAE}"/>
              </a:ext>
            </a:extLst>
          </p:cNvPr>
          <p:cNvSpPr txBox="1"/>
          <p:nvPr/>
        </p:nvSpPr>
        <p:spPr>
          <a:xfrm>
            <a:off x="3755710" y="4224054"/>
            <a:ext cx="1219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투어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05011-CC07-4C10-B3DC-7BD2CF5D05D5}"/>
              </a:ext>
            </a:extLst>
          </p:cNvPr>
          <p:cNvSpPr txBox="1"/>
          <p:nvPr/>
        </p:nvSpPr>
        <p:spPr>
          <a:xfrm>
            <a:off x="801832" y="1182832"/>
            <a:ext cx="4544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01. </a:t>
            </a:r>
            <a:r>
              <a:rPr 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원하는 지점 간의 자전거 이동 경로를 찾고, </a:t>
            </a:r>
            <a:endParaRPr lang="ko-KR" sz="1200">
              <a:solidFill>
                <a:schemeClr val="bg1">
                  <a:lumMod val="50000"/>
                </a:schemeClr>
              </a:solidFill>
              <a:ea typeface="맑은 고딕" panose="020B0503020000020004" pitchFamily="34" charset="-127"/>
              <a:cs typeface="+mn-lt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</a:t>
            </a:r>
            <a:r>
              <a:rPr 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관련한 지리 정보를 제공한다.</a:t>
            </a:r>
            <a:endParaRPr 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A8158-75FF-42C4-AE3E-CED0317D4070}"/>
              </a:ext>
            </a:extLst>
          </p:cNvPr>
          <p:cNvSpPr txBox="1"/>
          <p:nvPr/>
        </p:nvSpPr>
        <p:spPr>
          <a:xfrm>
            <a:off x="801832" y="1667740"/>
            <a:ext cx="4544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02. 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경로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설정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외에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음식점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관광지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숙박과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endParaRPr lang="ko-KR" sz="12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같은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장소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정보를 제공한다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C6B64A-8B8D-45CA-B037-453966D4B77B}"/>
              </a:ext>
            </a:extLst>
          </p:cNvPr>
          <p:cNvSpPr txBox="1"/>
          <p:nvPr/>
        </p:nvSpPr>
        <p:spPr>
          <a:xfrm>
            <a:off x="801832" y="2204603"/>
            <a:ext cx="45442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03. 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루트를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주제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별로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저장하거나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공유할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있다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9CCD3E-31DB-42F9-806A-DDC48D72CFF7}"/>
              </a:ext>
            </a:extLst>
          </p:cNvPr>
          <p:cNvSpPr txBox="1"/>
          <p:nvPr/>
        </p:nvSpPr>
        <p:spPr>
          <a:xfrm>
            <a:off x="334241" y="5062105"/>
            <a:ext cx="4544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01. 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선택한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루트를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기준으로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여행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계획을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설정하고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</a:t>
            </a:r>
            <a:endParaRPr lang="ko-KR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동행인을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모집할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A4109-4C92-4DE7-B89D-191BD8A8B61D}"/>
              </a:ext>
            </a:extLst>
          </p:cNvPr>
          <p:cNvSpPr txBox="1"/>
          <p:nvPr/>
        </p:nvSpPr>
        <p:spPr>
          <a:xfrm>
            <a:off x="334241" y="5547013"/>
            <a:ext cx="4544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02. 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동행인을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모집하는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과정에서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필요한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인원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관리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수단과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endParaRPr lang="ko-KR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소통할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있는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수단을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제공한다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 sz="12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143E0-D582-400A-BBD0-7B065F3A4656}"/>
              </a:ext>
            </a:extLst>
          </p:cNvPr>
          <p:cNvSpPr txBox="1"/>
          <p:nvPr/>
        </p:nvSpPr>
        <p:spPr>
          <a:xfrm>
            <a:off x="8506916" y="2298725"/>
            <a:ext cx="32454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01. 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회원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간의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여행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후기를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공유할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있고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</a:t>
            </a:r>
            <a:endParaRPr lang="ko-KR">
              <a:solidFill>
                <a:schemeClr val="bg1">
                  <a:lumMod val="50000"/>
                </a:schemeClr>
              </a:solidFill>
              <a:ea typeface="맑은 고딕" panose="020B0503020000020004" pitchFamily="34" charset="-127"/>
              <a:cs typeface="+mn-lt"/>
            </a:endParaRPr>
          </a:p>
          <a:p>
            <a:pPr marL="0" lvl="2"/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상호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평가가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가능한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기능을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제공한다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2C5EEB-FFAF-4382-85E7-813EA55A4798}"/>
              </a:ext>
            </a:extLst>
          </p:cNvPr>
          <p:cNvSpPr txBox="1"/>
          <p:nvPr/>
        </p:nvSpPr>
        <p:spPr>
          <a:xfrm>
            <a:off x="7824354" y="5555673"/>
            <a:ext cx="4544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01. 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실제로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만남까지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이루어지는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서비스의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특성을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   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고려하여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최소한의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본인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인증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기능을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제공한다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980B0-0354-4AE7-B76D-CF95EF989298}"/>
              </a:ext>
            </a:extLst>
          </p:cNvPr>
          <p:cNvSpPr txBox="1"/>
          <p:nvPr/>
        </p:nvSpPr>
        <p:spPr>
          <a:xfrm>
            <a:off x="7824354" y="6040581"/>
            <a:ext cx="45442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02. 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불량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회원을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제재하고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관리할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수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있는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기능을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제공한다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ko-KR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70B53-90FA-4661-B526-7E745948DED5}"/>
              </a:ext>
            </a:extLst>
          </p:cNvPr>
          <p:cNvSpPr txBox="1"/>
          <p:nvPr/>
        </p:nvSpPr>
        <p:spPr>
          <a:xfrm>
            <a:off x="5552661" y="36559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solidFill>
                  <a:schemeClr val="bg1"/>
                </a:solidFill>
                <a:ea typeface="맑은 고딕"/>
              </a:rPr>
              <a:t>'BIKEMAP'</a:t>
            </a:r>
          </a:p>
        </p:txBody>
      </p:sp>
    </p:spTree>
    <p:extLst>
      <p:ext uri="{BB962C8B-B14F-4D97-AF65-F5344CB8AC3E}">
        <p14:creationId xmlns:p14="http://schemas.microsoft.com/office/powerpoint/2010/main" val="4125210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F62311-D1F8-40C3-9023-E3A868B3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312778"/>
            <a:ext cx="10109200" cy="433153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92B521-69B0-4521-8F18-54039B06A69E}"/>
              </a:ext>
            </a:extLst>
          </p:cNvPr>
          <p:cNvSpPr/>
          <p:nvPr/>
        </p:nvSpPr>
        <p:spPr>
          <a:xfrm>
            <a:off x="7958929" y="851113"/>
            <a:ext cx="3765711" cy="6006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E88070-C878-458B-BD5A-9316AADF08A4}"/>
              </a:ext>
            </a:extLst>
          </p:cNvPr>
          <p:cNvSpPr txBox="1"/>
          <p:nvPr/>
        </p:nvSpPr>
        <p:spPr>
          <a:xfrm>
            <a:off x="8017648" y="817735"/>
            <a:ext cx="37069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200" b="1" dirty="0">
              <a:ea typeface="맑은 고딕"/>
            </a:endParaRPr>
          </a:p>
          <a:p>
            <a:r>
              <a:rPr lang="ko-KR" altLang="en-US" sz="1200" dirty="0">
                <a:ea typeface="맑은 고딕"/>
              </a:rPr>
              <a:t>관리자 추천한 후기가 메인 홈페이지 하단에 위치</a:t>
            </a:r>
            <a:endParaRPr lang="ko-KR" altLang="en-US" sz="12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5117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145BD4AB-59A2-4BFB-9EF9-13777BF52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" b="8195"/>
          <a:stretch/>
        </p:blipFill>
        <p:spPr>
          <a:xfrm>
            <a:off x="748077" y="867005"/>
            <a:ext cx="10676846" cy="507332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5820AF-B515-4A50-90B7-9279BAEC9CA4}"/>
              </a:ext>
            </a:extLst>
          </p:cNvPr>
          <p:cNvSpPr/>
          <p:nvPr/>
        </p:nvSpPr>
        <p:spPr>
          <a:xfrm>
            <a:off x="1875548" y="5263993"/>
            <a:ext cx="2350879" cy="1066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DF8BB-9F04-4F72-9140-9BA219E0B159}"/>
              </a:ext>
            </a:extLst>
          </p:cNvPr>
          <p:cNvSpPr txBox="1"/>
          <p:nvPr/>
        </p:nvSpPr>
        <p:spPr>
          <a:xfrm>
            <a:off x="2023616" y="5475341"/>
            <a:ext cx="30635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ea typeface="맑은 고딕"/>
              </a:rPr>
              <a:t>6. 1:1</a:t>
            </a:r>
            <a:r>
              <a:rPr lang="ko-KR" altLang="en-US" sz="1200" b="1" dirty="0">
                <a:ea typeface="맑은 고딕"/>
              </a:rPr>
              <a:t> 문의 사항 게시판</a:t>
            </a:r>
            <a:endParaRPr lang="en-US" altLang="ko-KR" sz="1200" b="1" dirty="0">
              <a:ea typeface="맑은 고딕"/>
            </a:endParaRPr>
          </a:p>
          <a:p>
            <a:pPr marL="228600" indent="-228600">
              <a:buAutoNum type="alphaLcPeriod"/>
            </a:pPr>
            <a:r>
              <a:rPr lang="en-US" altLang="ko-KR" sz="1200" dirty="0">
                <a:ea typeface="맑은 고딕"/>
              </a:rPr>
              <a:t>1:1 </a:t>
            </a:r>
            <a:r>
              <a:rPr lang="ko-KR" altLang="en-US" sz="1200" dirty="0">
                <a:ea typeface="맑은 고딕"/>
              </a:rPr>
              <a:t>문의 답변</a:t>
            </a:r>
            <a:endParaRPr lang="en-US" altLang="ko-KR" sz="1200" dirty="0">
              <a:ea typeface="맑은 고딕"/>
            </a:endParaRPr>
          </a:p>
          <a:p>
            <a:pPr marL="228600" indent="-228600">
              <a:buAutoNum type="alphaLcPeriod" startAt="2"/>
            </a:pPr>
            <a:r>
              <a:rPr lang="ko-KR" altLang="en-US" sz="1200" dirty="0" err="1">
                <a:ea typeface="맑은 고딕"/>
              </a:rPr>
              <a:t>미답변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dirty="0" err="1">
                <a:ea typeface="맑은 고딕"/>
              </a:rPr>
              <a:t>문의글</a:t>
            </a:r>
            <a:r>
              <a:rPr lang="ko-KR" altLang="en-US" sz="1200" dirty="0">
                <a:ea typeface="맑은 고딕"/>
              </a:rPr>
              <a:t> 확인</a:t>
            </a:r>
            <a:endParaRPr lang="en-US" altLang="ko-KR" sz="1200" dirty="0"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69457D-BE9F-4CCC-9AB5-B3973C722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573" y="2175972"/>
            <a:ext cx="4099248" cy="3621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래픽 10" descr="커서 단색으로 채워진">
            <a:extLst>
              <a:ext uri="{FF2B5EF4-FFF2-40B4-BE49-F238E27FC236}">
                <a16:creationId xmlns:a16="http://schemas.microsoft.com/office/drawing/2014/main" id="{7E5AF1C5-293E-457C-B8D1-08268F05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84978">
            <a:off x="620215" y="5197982"/>
            <a:ext cx="412176" cy="3775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0F1E4E-6BCE-475C-ADA2-5746961ED7C0}"/>
              </a:ext>
            </a:extLst>
          </p:cNvPr>
          <p:cNvSpPr/>
          <p:nvPr/>
        </p:nvSpPr>
        <p:spPr>
          <a:xfrm>
            <a:off x="3050986" y="2703844"/>
            <a:ext cx="4099247" cy="3077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DEE5B5D-4BE0-4E12-B28F-5AAC459FF632}"/>
              </a:ext>
            </a:extLst>
          </p:cNvPr>
          <p:cNvCxnSpPr>
            <a:cxnSpLocks/>
          </p:cNvCxnSpPr>
          <p:nvPr/>
        </p:nvCxnSpPr>
        <p:spPr>
          <a:xfrm>
            <a:off x="5882854" y="3015909"/>
            <a:ext cx="1974368" cy="13213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019C811-643C-4AE2-BCF0-8E18DB3A7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50" y="2200614"/>
            <a:ext cx="1461103" cy="2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18">
            <a:extLst>
              <a:ext uri="{FF2B5EF4-FFF2-40B4-BE49-F238E27FC236}">
                <a16:creationId xmlns:a16="http://schemas.microsoft.com/office/drawing/2014/main" id="{4E54BCE3-634F-4270-A3EE-91CA0523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42" y="467962"/>
            <a:ext cx="6390038" cy="6390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7440448" y="3108983"/>
            <a:ext cx="321092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dirty="0">
                <a:solidFill>
                  <a:srgbClr val="00B0B0"/>
                </a:solidFill>
                <a:ea typeface="+mn-lt"/>
                <a:cs typeface="+mn-lt"/>
              </a:rPr>
              <a:t>시연</a:t>
            </a:r>
            <a:endParaRPr lang="ko-KR" sz="6600" b="1" dirty="0">
              <a:solidFill>
                <a:srgbClr val="00B0B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9184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2C5356-0B88-427D-B612-A0A71458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7CDB24-1346-4C94-A86E-CBB2AB71C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1" r="-1" b="13729"/>
          <a:stretch/>
        </p:blipFill>
        <p:spPr>
          <a:xfrm>
            <a:off x="1425287" y="42990"/>
            <a:ext cx="7142635" cy="5366424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그림 4" descr="실외, 도로, 거리, 표지판이(가) 표시된 사진&#10;&#10;자동 생성된 설명">
            <a:extLst>
              <a:ext uri="{FF2B5EF4-FFF2-40B4-BE49-F238E27FC236}">
                <a16:creationId xmlns:a16="http://schemas.microsoft.com/office/drawing/2014/main" id="{ED2D37A5-114B-4ED3-BC62-6E5A3CE18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3" r="30051" b="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869D2-0095-4ADA-9DA3-9139B644D013}"/>
              </a:ext>
            </a:extLst>
          </p:cNvPr>
          <p:cNvSpPr txBox="1"/>
          <p:nvPr/>
        </p:nvSpPr>
        <p:spPr>
          <a:xfrm>
            <a:off x="2192039" y="3426502"/>
            <a:ext cx="52522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HYGothic-Extra"/>
                <a:ea typeface="HYGothic-Extra"/>
              </a:rPr>
              <a:t>감사합니다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HYGothic-Extra"/>
                <a:ea typeface="HYGothic-Extra"/>
              </a:rPr>
              <a:t>.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HYGothic-Extra"/>
              <a:ea typeface="HYGothic-Extra"/>
            </a:endParaRPr>
          </a:p>
        </p:txBody>
      </p:sp>
    </p:spTree>
    <p:extLst>
      <p:ext uri="{BB962C8B-B14F-4D97-AF65-F5344CB8AC3E}">
        <p14:creationId xmlns:p14="http://schemas.microsoft.com/office/powerpoint/2010/main" val="152275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430585-4C01-4016-9BFE-9310C5B2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BEB68-8437-45B2-A4F1-01E82D4E155E}"/>
              </a:ext>
            </a:extLst>
          </p:cNvPr>
          <p:cNvSpPr txBox="1"/>
          <p:nvPr/>
        </p:nvSpPr>
        <p:spPr>
          <a:xfrm>
            <a:off x="5116844" y="3610514"/>
            <a:ext cx="3210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계획 및 설계</a:t>
            </a:r>
            <a:endParaRPr lang="ko-KR" sz="3200" b="1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944EB-940C-4826-B99B-285F9E6F1A70}"/>
              </a:ext>
            </a:extLst>
          </p:cNvPr>
          <p:cNvSpPr txBox="1"/>
          <p:nvPr/>
        </p:nvSpPr>
        <p:spPr>
          <a:xfrm>
            <a:off x="5116844" y="4188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유스케이스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, DB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설계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F544-FA5B-4820-AAB8-3AF6CE18E2DB}"/>
              </a:ext>
            </a:extLst>
          </p:cNvPr>
          <p:cNvSpPr txBox="1"/>
          <p:nvPr/>
        </p:nvSpPr>
        <p:spPr>
          <a:xfrm>
            <a:off x="5978675" y="2949632"/>
            <a:ext cx="10113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Malgun Gothic"/>
                <a:ea typeface="+mn-lt"/>
              </a:rPr>
              <a:t>02</a:t>
            </a:r>
            <a:endParaRPr lang="ko-KR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0BB2BD7-8C0A-4195-8E69-0A57447E3F2F}"/>
              </a:ext>
            </a:extLst>
          </p:cNvPr>
          <p:cNvSpPr/>
          <p:nvPr/>
        </p:nvSpPr>
        <p:spPr>
          <a:xfrm>
            <a:off x="4350949" y="1563570"/>
            <a:ext cx="4078429" cy="3541567"/>
          </a:xfrm>
          <a:prstGeom prst="triangle">
            <a:avLst/>
          </a:prstGeom>
          <a:noFill/>
          <a:ln w="57150">
            <a:solidFill>
              <a:srgbClr val="0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6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E2755-122F-41B6-9E2E-7C72E5D34ADE}"/>
              </a:ext>
            </a:extLst>
          </p:cNvPr>
          <p:cNvSpPr/>
          <p:nvPr/>
        </p:nvSpPr>
        <p:spPr>
          <a:xfrm>
            <a:off x="2948381" y="3851568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EEBF58-4FC8-44F3-A25E-359D589D536E}"/>
              </a:ext>
            </a:extLst>
          </p:cNvPr>
          <p:cNvSpPr/>
          <p:nvPr/>
        </p:nvSpPr>
        <p:spPr>
          <a:xfrm>
            <a:off x="3445337" y="385156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54E6E5-4DE2-4D03-A2AA-F81C12224753}"/>
              </a:ext>
            </a:extLst>
          </p:cNvPr>
          <p:cNvSpPr/>
          <p:nvPr/>
        </p:nvSpPr>
        <p:spPr>
          <a:xfrm>
            <a:off x="3954623" y="385156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3D54D1-345E-4BEB-B850-C898B9C2134D}"/>
              </a:ext>
            </a:extLst>
          </p:cNvPr>
          <p:cNvSpPr txBox="1"/>
          <p:nvPr/>
        </p:nvSpPr>
        <p:spPr>
          <a:xfrm>
            <a:off x="5273197" y="360697"/>
            <a:ext cx="2612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개발환경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B0889D-4692-4E25-9106-C393E1146FB2}"/>
              </a:ext>
            </a:extLst>
          </p:cNvPr>
          <p:cNvSpPr/>
          <p:nvPr/>
        </p:nvSpPr>
        <p:spPr>
          <a:xfrm>
            <a:off x="880825" y="1117991"/>
            <a:ext cx="5048590" cy="2476499"/>
          </a:xfrm>
          <a:prstGeom prst="roundRect">
            <a:avLst/>
          </a:prstGeom>
          <a:solidFill>
            <a:srgbClr val="00B0B0">
              <a:alpha val="6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A6B3819-ADA1-45E6-AC30-CE9B733D23B8}"/>
              </a:ext>
            </a:extLst>
          </p:cNvPr>
          <p:cNvSpPr/>
          <p:nvPr/>
        </p:nvSpPr>
        <p:spPr>
          <a:xfrm>
            <a:off x="880825" y="4140133"/>
            <a:ext cx="5048587" cy="2476499"/>
          </a:xfrm>
          <a:prstGeom prst="roundRect">
            <a:avLst/>
          </a:prstGeom>
          <a:solidFill>
            <a:srgbClr val="327891">
              <a:alpha val="6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B79024-D3DC-42B1-A269-C576752B356B}"/>
              </a:ext>
            </a:extLst>
          </p:cNvPr>
          <p:cNvSpPr/>
          <p:nvPr/>
        </p:nvSpPr>
        <p:spPr>
          <a:xfrm>
            <a:off x="6431089" y="1108345"/>
            <a:ext cx="5002281" cy="2486145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1E4A84-528B-4E78-B1AB-EF969A909548}"/>
              </a:ext>
            </a:extLst>
          </p:cNvPr>
          <p:cNvSpPr/>
          <p:nvPr/>
        </p:nvSpPr>
        <p:spPr>
          <a:xfrm>
            <a:off x="6431096" y="4134275"/>
            <a:ext cx="5002281" cy="2476499"/>
          </a:xfrm>
          <a:prstGeom prst="roundRect">
            <a:avLst/>
          </a:prstGeom>
          <a:solidFill>
            <a:srgbClr val="3257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15EB53-3E05-4EAC-BEC3-018B40B9C42A}"/>
              </a:ext>
            </a:extLst>
          </p:cNvPr>
          <p:cNvSpPr/>
          <p:nvPr/>
        </p:nvSpPr>
        <p:spPr>
          <a:xfrm rot="5400000">
            <a:off x="6035900" y="1476802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모니터, 화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C6C27D1A-3941-4720-8852-0CB07060D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51" y="1403696"/>
            <a:ext cx="635989" cy="896745"/>
          </a:xfrm>
          <a:prstGeom prst="rect">
            <a:avLst/>
          </a:prstGeom>
        </p:spPr>
      </p:pic>
      <p:pic>
        <p:nvPicPr>
          <p:cNvPr id="29" name="그림 2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4DA56E96-67E2-4AD2-9A65-6A75C65AF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55" y="1398509"/>
            <a:ext cx="896745" cy="896745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736CEE18-E7B2-4A11-A4C3-E11F7FCBC0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15" y="1515040"/>
            <a:ext cx="640226" cy="640226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D39E044D-3071-408B-A65C-55D610035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2" y="2691402"/>
            <a:ext cx="1697023" cy="424256"/>
          </a:xfrm>
          <a:prstGeom prst="rect">
            <a:avLst/>
          </a:prstGeom>
        </p:spPr>
      </p:pic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A1C040B4-6C29-4485-9B0B-CAF7CA1CFF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37" y="2578476"/>
            <a:ext cx="1239651" cy="537182"/>
          </a:xfrm>
          <a:prstGeom prst="rect">
            <a:avLst/>
          </a:prstGeom>
        </p:spPr>
      </p:pic>
      <p:pic>
        <p:nvPicPr>
          <p:cNvPr id="41" name="그림 40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CE929D8A-FBB3-496D-9C68-EFD5766045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18" y="4488473"/>
            <a:ext cx="819092" cy="907125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5F9EDC7C-E931-4462-A122-220B17243E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6" y="5564602"/>
            <a:ext cx="1588278" cy="54386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771FE93-1DD1-4C54-BE66-E25AE3A6F6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64" y="4488474"/>
            <a:ext cx="766506" cy="76650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26F527D-7CB4-4341-BBAC-6399CDB844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0" y="5447491"/>
            <a:ext cx="756977" cy="8604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B8F277C-1D5F-409A-9642-AA14C19CFA7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16" y="1508356"/>
            <a:ext cx="645746" cy="1183046"/>
          </a:xfrm>
          <a:prstGeom prst="rect">
            <a:avLst/>
          </a:prstGeom>
        </p:spPr>
      </p:pic>
      <p:pic>
        <p:nvPicPr>
          <p:cNvPr id="46" name="그림 45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1181AC5B-A477-45FC-BE76-6372265C94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14" y="1439580"/>
            <a:ext cx="1673572" cy="430944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35C772A4-AC5F-454B-A339-F2E9729354C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81" y="2535995"/>
            <a:ext cx="842392" cy="60371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67E6348-4DF1-40BF-A7C5-FF854CEB75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82" y="2017989"/>
            <a:ext cx="1493682" cy="214094"/>
          </a:xfrm>
          <a:prstGeom prst="rect">
            <a:avLst/>
          </a:prstGeom>
        </p:spPr>
      </p:pic>
      <p:pic>
        <p:nvPicPr>
          <p:cNvPr id="49" name="그림 48" descr="그리기이(가) 표시된 사진&#10;&#10;자동 생성된 설명">
            <a:extLst>
              <a:ext uri="{FF2B5EF4-FFF2-40B4-BE49-F238E27FC236}">
                <a16:creationId xmlns:a16="http://schemas.microsoft.com/office/drawing/2014/main" id="{89445611-7BC7-4824-A6B3-C103C46A3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17589" r="7838" b="22632"/>
          <a:stretch/>
        </p:blipFill>
        <p:spPr>
          <a:xfrm>
            <a:off x="7581971" y="2337178"/>
            <a:ext cx="1493682" cy="1038850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630B2076-928A-4558-B805-53EC3290E1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40" y="5183466"/>
            <a:ext cx="1684750" cy="466114"/>
          </a:xfrm>
          <a:prstGeom prst="rect">
            <a:avLst/>
          </a:prstGeom>
        </p:spPr>
      </p:pic>
      <p:pic>
        <p:nvPicPr>
          <p:cNvPr id="52" name="그림 51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2A297EE2-3F70-4BFB-B878-7A2D7F2B5AF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07" y="5079965"/>
            <a:ext cx="1650228" cy="689743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7DBAB3-CE6E-4583-A368-330BFDC204D3}"/>
              </a:ext>
            </a:extLst>
          </p:cNvPr>
          <p:cNvSpPr/>
          <p:nvPr/>
        </p:nvSpPr>
        <p:spPr>
          <a:xfrm rot="5400000">
            <a:off x="6035900" y="207028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D718A-5814-4E66-A9F9-44DCBE2A14DB}"/>
              </a:ext>
            </a:extLst>
          </p:cNvPr>
          <p:cNvSpPr txBox="1"/>
          <p:nvPr/>
        </p:nvSpPr>
        <p:spPr>
          <a:xfrm>
            <a:off x="1174083" y="689000"/>
            <a:ext cx="118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B0B0"/>
                </a:solidFill>
                <a:latin typeface="Arial Rounded MT Bold" panose="020F0704030504030204" pitchFamily="34" charset="0"/>
              </a:rPr>
              <a:t>Front</a:t>
            </a:r>
            <a:endParaRPr lang="ko-KR" altLang="en-US" sz="2800" b="1" dirty="0">
              <a:solidFill>
                <a:srgbClr val="00B0B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01E1F3-C788-4228-8A47-B042F045689C}"/>
              </a:ext>
            </a:extLst>
          </p:cNvPr>
          <p:cNvSpPr txBox="1"/>
          <p:nvPr/>
        </p:nvSpPr>
        <p:spPr>
          <a:xfrm>
            <a:off x="10123796" y="669130"/>
            <a:ext cx="118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Back</a:t>
            </a:r>
            <a:endParaRPr lang="ko-KR" altLang="en-US" sz="2800" b="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E985EC-300D-4279-955F-3A3FBF07EB77}"/>
              </a:ext>
            </a:extLst>
          </p:cNvPr>
          <p:cNvSpPr txBox="1"/>
          <p:nvPr/>
        </p:nvSpPr>
        <p:spPr>
          <a:xfrm>
            <a:off x="1154137" y="3700714"/>
            <a:ext cx="1541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27891"/>
                </a:solidFill>
                <a:latin typeface="Arial Rounded MT Bold" panose="020F0704030504030204" pitchFamily="34" charset="0"/>
              </a:rPr>
              <a:t>Toolkit</a:t>
            </a:r>
            <a:endParaRPr lang="ko-KR" altLang="en-US" sz="2800" b="1" dirty="0">
              <a:solidFill>
                <a:srgbClr val="32789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5D9C22-0AC0-4CD3-B1B1-98B9A01A7635}"/>
              </a:ext>
            </a:extLst>
          </p:cNvPr>
          <p:cNvSpPr txBox="1"/>
          <p:nvPr/>
        </p:nvSpPr>
        <p:spPr>
          <a:xfrm>
            <a:off x="8810777" y="3633307"/>
            <a:ext cx="2501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2577F"/>
                </a:solidFill>
                <a:latin typeface="Arial Rounded MT Bold" panose="020F0704030504030204" pitchFamily="34" charset="0"/>
              </a:rPr>
              <a:t>Cooperation</a:t>
            </a:r>
            <a:endParaRPr lang="ko-KR" altLang="en-US" sz="2800" b="1" dirty="0">
              <a:solidFill>
                <a:srgbClr val="32577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5106442-3EDB-4830-AFBB-05E42DCA7580}"/>
              </a:ext>
            </a:extLst>
          </p:cNvPr>
          <p:cNvSpPr/>
          <p:nvPr/>
        </p:nvSpPr>
        <p:spPr>
          <a:xfrm rot="5400000">
            <a:off x="6044788" y="2608655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6EEFA9-C294-45B7-AF8A-7ABCF49190BA}"/>
              </a:ext>
            </a:extLst>
          </p:cNvPr>
          <p:cNvSpPr/>
          <p:nvPr/>
        </p:nvSpPr>
        <p:spPr>
          <a:xfrm rot="5400000">
            <a:off x="6044788" y="3202140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9496B6B-CB02-47CB-90E8-42B18631FFAF}"/>
              </a:ext>
            </a:extLst>
          </p:cNvPr>
          <p:cNvSpPr/>
          <p:nvPr/>
        </p:nvSpPr>
        <p:spPr>
          <a:xfrm rot="5400000">
            <a:off x="6036942" y="4499085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56B0E7-1B40-415E-9B3D-50BAAD6555B4}"/>
              </a:ext>
            </a:extLst>
          </p:cNvPr>
          <p:cNvSpPr/>
          <p:nvPr/>
        </p:nvSpPr>
        <p:spPr>
          <a:xfrm rot="5400000">
            <a:off x="6036942" y="5092570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87D3122-63A3-4707-8B4A-E47356558D2A}"/>
              </a:ext>
            </a:extLst>
          </p:cNvPr>
          <p:cNvSpPr/>
          <p:nvPr/>
        </p:nvSpPr>
        <p:spPr>
          <a:xfrm rot="5400000">
            <a:off x="6045830" y="5630938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09A546B-329B-4050-966F-4527A80A0DF7}"/>
              </a:ext>
            </a:extLst>
          </p:cNvPr>
          <p:cNvSpPr/>
          <p:nvPr/>
        </p:nvSpPr>
        <p:spPr>
          <a:xfrm rot="5400000">
            <a:off x="6045830" y="6224423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래픽 76" descr="표식 단색으로 채워진">
            <a:extLst>
              <a:ext uri="{FF2B5EF4-FFF2-40B4-BE49-F238E27FC236}">
                <a16:creationId xmlns:a16="http://schemas.microsoft.com/office/drawing/2014/main" id="{56FB1258-9800-4565-8DB2-9288BFE143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00276" y="2547080"/>
            <a:ext cx="1587195" cy="158719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11A3FEFC-0087-463B-97F2-BB3E0D8767F9}"/>
              </a:ext>
            </a:extLst>
          </p:cNvPr>
          <p:cNvSpPr/>
          <p:nvPr/>
        </p:nvSpPr>
        <p:spPr>
          <a:xfrm>
            <a:off x="4440059" y="3846378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323C5E-171C-4162-9075-E93BAEF01EE5}"/>
              </a:ext>
            </a:extLst>
          </p:cNvPr>
          <p:cNvSpPr/>
          <p:nvPr/>
        </p:nvSpPr>
        <p:spPr>
          <a:xfrm>
            <a:off x="4937015" y="384637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CCB9510-05AF-43A4-A7CA-1D8B0C50EA63}"/>
              </a:ext>
            </a:extLst>
          </p:cNvPr>
          <p:cNvSpPr/>
          <p:nvPr/>
        </p:nvSpPr>
        <p:spPr>
          <a:xfrm>
            <a:off x="5446301" y="384637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C23F5B1-D99B-4AD3-AEFF-AE2DF6B64DBD}"/>
              </a:ext>
            </a:extLst>
          </p:cNvPr>
          <p:cNvSpPr/>
          <p:nvPr/>
        </p:nvSpPr>
        <p:spPr>
          <a:xfrm>
            <a:off x="6619952" y="3833846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287C0C3-9661-4404-8A91-372E2FC5CBA0}"/>
              </a:ext>
            </a:extLst>
          </p:cNvPr>
          <p:cNvSpPr/>
          <p:nvPr/>
        </p:nvSpPr>
        <p:spPr>
          <a:xfrm>
            <a:off x="7105388" y="3828657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562CB1-5F47-49F7-BFEF-FA9605682497}"/>
              </a:ext>
            </a:extLst>
          </p:cNvPr>
          <p:cNvSpPr/>
          <p:nvPr/>
        </p:nvSpPr>
        <p:spPr>
          <a:xfrm>
            <a:off x="7602344" y="3828656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86506D-8CAE-4EC3-82EC-EC7C8A2D92C8}"/>
              </a:ext>
            </a:extLst>
          </p:cNvPr>
          <p:cNvSpPr/>
          <p:nvPr/>
        </p:nvSpPr>
        <p:spPr>
          <a:xfrm>
            <a:off x="8111630" y="3828656"/>
            <a:ext cx="298173" cy="66261"/>
          </a:xfrm>
          <a:prstGeom prst="rect">
            <a:avLst/>
          </a:prstGeom>
          <a:solidFill>
            <a:srgbClr val="FFC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8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0E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55EF0F-751F-40F9-8B7D-BA1C812D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-561520"/>
            <a:ext cx="1702421" cy="17024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0E685-4D28-480D-95AD-046FC4E3BC5A}"/>
              </a:ext>
            </a:extLst>
          </p:cNvPr>
          <p:cNvCxnSpPr/>
          <p:nvPr/>
        </p:nvCxnSpPr>
        <p:spPr>
          <a:xfrm>
            <a:off x="1773043" y="241368"/>
            <a:ext cx="9878121" cy="9292"/>
          </a:xfrm>
          <a:prstGeom prst="straightConnector1">
            <a:avLst/>
          </a:prstGeom>
          <a:ln w="12700">
            <a:solidFill>
              <a:srgbClr val="0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3D54D1-345E-4BEB-B850-C898B9C2134D}"/>
              </a:ext>
            </a:extLst>
          </p:cNvPr>
          <p:cNvSpPr txBox="1"/>
          <p:nvPr/>
        </p:nvSpPr>
        <p:spPr>
          <a:xfrm>
            <a:off x="4701568" y="292663"/>
            <a:ext cx="4126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rgbClr val="7F7F7F"/>
                </a:solidFill>
                <a:ea typeface="맑은 고딕"/>
              </a:rPr>
              <a:t>DB 설계(회원)</a:t>
            </a: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52F70B8-A6A8-4585-A975-B48A9971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7" y="963973"/>
            <a:ext cx="8198426" cy="56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4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1535</Words>
  <Application>Microsoft Office PowerPoint</Application>
  <PresentationFormat>와이드스크린</PresentationFormat>
  <Paragraphs>409</Paragraphs>
  <Slides>63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HYGothic-Extra</vt:lpstr>
      <vt:lpstr>맑은 고딕</vt:lpstr>
      <vt:lpstr>맑은 고딕</vt:lpstr>
      <vt:lpstr>Arial</vt:lpstr>
      <vt:lpstr>Arial Rounded MT Bold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Sora</dc:creator>
  <cp:lastModifiedBy>벽문 최</cp:lastModifiedBy>
  <cp:revision>1742</cp:revision>
  <dcterms:created xsi:type="dcterms:W3CDTF">2020-12-17T08:36:21Z</dcterms:created>
  <dcterms:modified xsi:type="dcterms:W3CDTF">2020-12-24T12:12:48Z</dcterms:modified>
</cp:coreProperties>
</file>